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806" r:id="rId8"/>
    <p:sldMasterId id="2147483839" r:id="rId9"/>
    <p:sldMasterId id="2147483855" r:id="rId10"/>
  </p:sldMasterIdLst>
  <p:notesMasterIdLst>
    <p:notesMasterId r:id="rId48"/>
  </p:notesMasterIdLst>
  <p:handoutMasterIdLst>
    <p:handoutMasterId r:id="rId49"/>
  </p:handoutMasterIdLst>
  <p:sldIdLst>
    <p:sldId id="262" r:id="rId11"/>
    <p:sldId id="1446" r:id="rId12"/>
    <p:sldId id="364" r:id="rId13"/>
    <p:sldId id="339" r:id="rId14"/>
    <p:sldId id="384" r:id="rId15"/>
    <p:sldId id="378" r:id="rId16"/>
    <p:sldId id="379" r:id="rId17"/>
    <p:sldId id="363" r:id="rId18"/>
    <p:sldId id="1445" r:id="rId19"/>
    <p:sldId id="386" r:id="rId20"/>
    <p:sldId id="260" r:id="rId21"/>
    <p:sldId id="261" r:id="rId22"/>
    <p:sldId id="282" r:id="rId23"/>
    <p:sldId id="1443" r:id="rId24"/>
    <p:sldId id="1450" r:id="rId25"/>
    <p:sldId id="1451" r:id="rId26"/>
    <p:sldId id="1452" r:id="rId27"/>
    <p:sldId id="279" r:id="rId28"/>
    <p:sldId id="1453" r:id="rId29"/>
    <p:sldId id="1454" r:id="rId30"/>
    <p:sldId id="1455" r:id="rId31"/>
    <p:sldId id="1456" r:id="rId32"/>
    <p:sldId id="1418" r:id="rId33"/>
    <p:sldId id="1419" r:id="rId34"/>
    <p:sldId id="1421" r:id="rId35"/>
    <p:sldId id="1457" r:id="rId36"/>
    <p:sldId id="1458" r:id="rId37"/>
    <p:sldId id="1462" r:id="rId38"/>
    <p:sldId id="1467" r:id="rId39"/>
    <p:sldId id="1463" r:id="rId40"/>
    <p:sldId id="1465" r:id="rId41"/>
    <p:sldId id="1464" r:id="rId42"/>
    <p:sldId id="1466" r:id="rId43"/>
    <p:sldId id="1459" r:id="rId44"/>
    <p:sldId id="1442" r:id="rId45"/>
    <p:sldId id="1460" r:id="rId46"/>
    <p:sldId id="1461" r:id="rId47"/>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1446"/>
            <p14:sldId id="364"/>
            <p14:sldId id="339"/>
            <p14:sldId id="384"/>
            <p14:sldId id="378"/>
            <p14:sldId id="379"/>
            <p14:sldId id="363"/>
            <p14:sldId id="1445"/>
            <p14:sldId id="386"/>
            <p14:sldId id="260"/>
            <p14:sldId id="261"/>
            <p14:sldId id="282"/>
            <p14:sldId id="1443"/>
            <p14:sldId id="1450"/>
            <p14:sldId id="1451"/>
            <p14:sldId id="1452"/>
            <p14:sldId id="279"/>
            <p14:sldId id="1453"/>
            <p14:sldId id="1454"/>
            <p14:sldId id="1455"/>
            <p14:sldId id="1456"/>
            <p14:sldId id="1418"/>
            <p14:sldId id="1419"/>
            <p14:sldId id="1421"/>
            <p14:sldId id="1457"/>
            <p14:sldId id="1458"/>
            <p14:sldId id="1462"/>
            <p14:sldId id="1467"/>
            <p14:sldId id="1463"/>
            <p14:sldId id="1465"/>
            <p14:sldId id="1464"/>
            <p14:sldId id="1466"/>
            <p14:sldId id="1459"/>
            <p14:sldId id="1442"/>
            <p14:sldId id="1460"/>
            <p14:sldId id="1461"/>
          </p14:sldIdLst>
        </p14:section>
        <p14:section name="Untitled Section" id="{72C50DFD-4A3F-4F6A-9EBA-F058800F40E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6357" autoAdjust="0"/>
  </p:normalViewPr>
  <p:slideViewPr>
    <p:cSldViewPr snapToGrid="0">
      <p:cViewPr varScale="1">
        <p:scale>
          <a:sx n="98" d="100"/>
          <a:sy n="98" d="100"/>
        </p:scale>
        <p:origin x="96" y="144"/>
      </p:cViewPr>
      <p:guideLst/>
    </p:cSldViewPr>
  </p:slideViewPr>
  <p:notesTextViewPr>
    <p:cViewPr>
      <p:scale>
        <a:sx n="1" d="1"/>
        <a:sy n="1" d="1"/>
      </p:scale>
      <p:origin x="0" y="0"/>
    </p:cViewPr>
  </p:notesTextViewPr>
  <p:notesViewPr>
    <p:cSldViewPr snapToGrid="0">
      <p:cViewPr varScale="1">
        <p:scale>
          <a:sx n="89" d="100"/>
          <a:sy n="89" d="100"/>
        </p:scale>
        <p:origin x="286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98141C-47C9-430D-9873-3687CEE12D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63C957-5048-433B-87BD-49969499B1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727C32-DC96-448D-B9BF-0124C30CA069}" type="datetimeFigureOut">
              <a:rPr lang="en-US" smtClean="0"/>
              <a:t>4/30/2019</a:t>
            </a:fld>
            <a:endParaRPr lang="en-US"/>
          </a:p>
        </p:txBody>
      </p:sp>
      <p:sp>
        <p:nvSpPr>
          <p:cNvPr id="4" name="Footer Placeholder 3">
            <a:extLst>
              <a:ext uri="{FF2B5EF4-FFF2-40B4-BE49-F238E27FC236}">
                <a16:creationId xmlns:a16="http://schemas.microsoft.com/office/drawing/2014/main" id="{4DEB48FE-DC8F-47E2-94DA-7A9421F6EB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B68B95-1839-427C-88D1-C6AAD41549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DCCF51-B018-4E82-8E21-E78BAB6505BC}" type="slidenum">
              <a:rPr lang="en-US" smtClean="0"/>
              <a:t>‹#›</a:t>
            </a:fld>
            <a:endParaRPr lang="en-US"/>
          </a:p>
        </p:txBody>
      </p:sp>
    </p:spTree>
    <p:extLst>
      <p:ext uri="{BB962C8B-B14F-4D97-AF65-F5344CB8AC3E}">
        <p14:creationId xmlns:p14="http://schemas.microsoft.com/office/powerpoint/2010/main" val="4019311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2019-04-30</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3</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8</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12</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4/30/2019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140658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4/30/2019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0724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4/30/2019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135705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xml"/><Relationship Id="rId1" Type="http://schemas.openxmlformats.org/officeDocument/2006/relationships/tags" Target="../tags/tag19.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2.xml"/><Relationship Id="rId1" Type="http://schemas.openxmlformats.org/officeDocument/2006/relationships/tags" Target="../tags/tag21.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xml"/><Relationship Id="rId1" Type="http://schemas.openxmlformats.org/officeDocument/2006/relationships/tags" Target="../tags/tag23.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6.xml"/><Relationship Id="rId1" Type="http://schemas.openxmlformats.org/officeDocument/2006/relationships/tags" Target="../tags/tag2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1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4/30/2019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4263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6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2019-04-30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2019-04-30</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2019-04-30</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2019-04-30</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2019-04-30</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2019-04-30</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2019-04-30</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2019-04-30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theme" Target="../theme/theme10.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2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image" Target="../media/image24.png"/><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theme" Target="../theme/theme8.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image" Target="../media/image1.emf"/><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29.png"/><Relationship Id="rId2" Type="http://schemas.openxmlformats.org/officeDocument/2006/relationships/slideLayout" Target="../slideLayouts/slideLayout144.xml"/><Relationship Id="rId16" Type="http://schemas.openxmlformats.org/officeDocument/2006/relationships/theme" Target="../theme/theme9.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image" Target="../media/image3.emf"/><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2019-04-30</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2019-04-30</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2.xml"/><Relationship Id="rId5" Type="http://schemas.openxmlformats.org/officeDocument/2006/relationships/image" Target="../media/image88.pn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2" Type="http://schemas.openxmlformats.org/officeDocument/2006/relationships/hyperlink" Target="https://restapi3.jasper.com/rws/api/v1" TargetMode="External"/><Relationship Id="rId1" Type="http://schemas.openxmlformats.org/officeDocument/2006/relationships/slideLayout" Target="../slideLayouts/slideLayout1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71.xml"/><Relationship Id="rId6" Type="http://schemas.openxmlformats.org/officeDocument/2006/relationships/image" Target="../media/image93.png"/><Relationship Id="rId11" Type="http://schemas.openxmlformats.org/officeDocument/2006/relationships/image" Target="../media/image86.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171.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9.xml"/><Relationship Id="rId5" Type="http://schemas.openxmlformats.org/officeDocument/2006/relationships/image" Target="../media/image10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4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59.xml"/><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image" Target="../media/image86.png"/><Relationship Id="rId1" Type="http://schemas.openxmlformats.org/officeDocument/2006/relationships/slideLayout" Target="../slideLayouts/slideLayout82.xml"/><Relationship Id="rId6" Type="http://schemas.openxmlformats.org/officeDocument/2006/relationships/image" Target="../media/image108.png"/><Relationship Id="rId5" Type="http://schemas.openxmlformats.org/officeDocument/2006/relationships/image" Target="../media/image76.png"/><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png"/><Relationship Id="rId3" Type="http://schemas.openxmlformats.org/officeDocument/2006/relationships/image" Target="../media/image111.png"/><Relationship Id="rId7" Type="http://schemas.openxmlformats.org/officeDocument/2006/relationships/image" Target="../media/image114.png"/><Relationship Id="rId12" Type="http://schemas.openxmlformats.org/officeDocument/2006/relationships/image" Target="../media/image118.png"/><Relationship Id="rId2" Type="http://schemas.openxmlformats.org/officeDocument/2006/relationships/image" Target="../media/image110.png"/><Relationship Id="rId1" Type="http://schemas.openxmlformats.org/officeDocument/2006/relationships/slideLayout" Target="../slideLayouts/slideLayout159.xml"/><Relationship Id="rId6" Type="http://schemas.openxmlformats.org/officeDocument/2006/relationships/image" Target="../media/image108.png"/><Relationship Id="rId11" Type="http://schemas.openxmlformats.org/officeDocument/2006/relationships/image" Target="../media/image117.png"/><Relationship Id="rId5" Type="http://schemas.openxmlformats.org/officeDocument/2006/relationships/image" Target="../media/image113.png"/><Relationship Id="rId10" Type="http://schemas.openxmlformats.org/officeDocument/2006/relationships/image" Target="../media/image116.png"/><Relationship Id="rId4" Type="http://schemas.openxmlformats.org/officeDocument/2006/relationships/image" Target="../media/image112.png"/><Relationship Id="rId9" Type="http://schemas.openxmlformats.org/officeDocument/2006/relationships/image" Target="../media/image86.png"/><Relationship Id="rId14" Type="http://schemas.openxmlformats.org/officeDocument/2006/relationships/image" Target="../media/image120.png"/></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6.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2.png"/><Relationship Id="rId11" Type="http://schemas.openxmlformats.org/officeDocument/2006/relationships/image" Target="../media/image57.png"/><Relationship Id="rId5" Type="http://schemas.openxmlformats.org/officeDocument/2006/relationships/image" Target="../media/image61.png"/><Relationship Id="rId10" Type="http://schemas.openxmlformats.org/officeDocument/2006/relationships/image" Target="../media/image55.png"/><Relationship Id="rId4" Type="http://schemas.openxmlformats.org/officeDocument/2006/relationships/image" Target="../media/image60.png"/><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32.png"/><Relationship Id="rId1" Type="http://schemas.openxmlformats.org/officeDocument/2006/relationships/slideLayout" Target="../slideLayouts/slideLayout15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4.png"/><Relationship Id="rId7"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png"/><Relationship Id="rId10" Type="http://schemas.openxmlformats.org/officeDocument/2006/relationships/image" Target="../media/image71.png"/><Relationship Id="rId4" Type="http://schemas.openxmlformats.org/officeDocument/2006/relationships/image" Target="../media/image75.png"/><Relationship Id="rId9" Type="http://schemas.openxmlformats.org/officeDocument/2006/relationships/image" Target="../media/image70.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2.png"/><Relationship Id="rId7"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6B750FBF-B372-436C-BE30-F1C96F72840B}"/>
              </a:ext>
            </a:extLst>
          </p:cNvPr>
          <p:cNvSpPr/>
          <p:nvPr/>
        </p:nvSpPr>
        <p:spPr bwMode="auto">
          <a:xfrm>
            <a:off x="7208196" y="3429001"/>
            <a:ext cx="4983804" cy="3526276"/>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5" name="TextBox 4">
            <a:extLst>
              <a:ext uri="{FF2B5EF4-FFF2-40B4-BE49-F238E27FC236}">
                <a16:creationId xmlns:a16="http://schemas.microsoft.com/office/drawing/2014/main" id="{9333F0FE-4B68-4408-B333-6AA7CF6DF467}"/>
              </a:ext>
            </a:extLst>
          </p:cNvPr>
          <p:cNvSpPr txBox="1"/>
          <p:nvPr/>
        </p:nvSpPr>
        <p:spPr>
          <a:xfrm>
            <a:off x="7629242" y="3668645"/>
            <a:ext cx="4141711" cy="3046988"/>
          </a:xfrm>
          <a:prstGeom prst="rect">
            <a:avLst/>
          </a:prstGeom>
          <a:noFill/>
        </p:spPr>
        <p:txBody>
          <a:bodyPr wrap="none" rtlCol="0">
            <a:spAutoFit/>
          </a:bodyPr>
          <a:lstStyle/>
          <a:p>
            <a:r>
              <a:rPr lang="en-US" sz="2400" b="1" dirty="0">
                <a:solidFill>
                  <a:srgbClr val="000000"/>
                </a:solidFill>
              </a:rPr>
              <a:t>Mikael Hakansson</a:t>
            </a:r>
          </a:p>
          <a:p>
            <a:r>
              <a:rPr lang="en-US" sz="2400" dirty="0">
                <a:solidFill>
                  <a:srgbClr val="000000"/>
                </a:solidFill>
              </a:rPr>
              <a:t>mikael.hakansson@axians.com</a:t>
            </a:r>
          </a:p>
          <a:p>
            <a:endParaRPr lang="en-US" sz="2400" dirty="0">
              <a:solidFill>
                <a:srgbClr val="000000"/>
              </a:solidFill>
            </a:endParaRPr>
          </a:p>
          <a:p>
            <a:r>
              <a:rPr lang="en-US" sz="2400" b="1" dirty="0">
                <a:solidFill>
                  <a:srgbClr val="000000"/>
                </a:solidFill>
              </a:rPr>
              <a:t>Aleyois </a:t>
            </a:r>
            <a:r>
              <a:rPr lang="en-US" sz="2400" b="1" dirty="0" err="1">
                <a:solidFill>
                  <a:srgbClr val="000000"/>
                </a:solidFill>
              </a:rPr>
              <a:t>Boix</a:t>
            </a:r>
            <a:r>
              <a:rPr lang="en-US" sz="2400" b="1" dirty="0">
                <a:solidFill>
                  <a:srgbClr val="000000"/>
                </a:solidFill>
              </a:rPr>
              <a:t> </a:t>
            </a:r>
            <a:r>
              <a:rPr lang="en-US" sz="2400" b="1" dirty="0" err="1">
                <a:solidFill>
                  <a:srgbClr val="000000"/>
                </a:solidFill>
              </a:rPr>
              <a:t>Chova</a:t>
            </a:r>
            <a:endParaRPr lang="en-US" sz="2400" b="1" dirty="0">
              <a:solidFill>
                <a:srgbClr val="000000"/>
              </a:solidFill>
            </a:endParaRPr>
          </a:p>
          <a:p>
            <a:r>
              <a:rPr lang="en-US" sz="2400" dirty="0">
                <a:solidFill>
                  <a:srgbClr val="000000"/>
                </a:solidFill>
              </a:rPr>
              <a:t>aleyois.boix-chova@axians.com</a:t>
            </a:r>
          </a:p>
          <a:p>
            <a:endParaRPr lang="en-US" sz="2400" dirty="0">
              <a:solidFill>
                <a:srgbClr val="000000"/>
              </a:solidFill>
            </a:endParaRPr>
          </a:p>
          <a:p>
            <a:r>
              <a:rPr lang="en-US" sz="2400" b="1" dirty="0">
                <a:solidFill>
                  <a:srgbClr val="000000"/>
                </a:solidFill>
              </a:rPr>
              <a:t>Patrik Sohlman</a:t>
            </a:r>
          </a:p>
          <a:p>
            <a:r>
              <a:rPr lang="en-US" sz="2400" dirty="0">
                <a:solidFill>
                  <a:srgbClr val="000000"/>
                </a:solidFill>
              </a:rPr>
              <a:t>patrik.sohlman@axians.com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b="1" dirty="0"/>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837684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2535936"/>
            <a:ext cx="10515600" cy="1325563"/>
          </a:xfrm>
        </p:spPr>
        <p:txBody>
          <a:bodyPr>
            <a:normAutofit fontScale="90000"/>
          </a:bodyPr>
          <a:lstStyle/>
          <a:p>
            <a:pPr algn="ctr"/>
            <a:r>
              <a:rPr lang="sv-SE" sz="6000" b="1" dirty="0"/>
              <a:t>Lab #1 </a:t>
            </a:r>
            <a:br>
              <a:rPr lang="sv-SE" b="1" dirty="0"/>
            </a:br>
            <a:r>
              <a:rPr lang="sv-SE" b="1" dirty="0" err="1"/>
              <a:t>Create</a:t>
            </a:r>
            <a:r>
              <a:rPr lang="sv-SE" b="1" dirty="0"/>
              <a:t> IoT </a:t>
            </a:r>
            <a:r>
              <a:rPr lang="sv-SE" b="1" dirty="0" err="1"/>
              <a:t>Hub</a:t>
            </a:r>
            <a:r>
              <a:rPr lang="sv-SE" b="1" dirty="0"/>
              <a:t> and </a:t>
            </a:r>
            <a:r>
              <a:rPr lang="sv-SE" b="1" dirty="0" err="1"/>
              <a:t>mSB</a:t>
            </a:r>
            <a:r>
              <a:rPr lang="sv-SE" b="1" dirty="0"/>
              <a:t> </a:t>
            </a:r>
            <a:r>
              <a:rPr lang="sv-SE" b="1" dirty="0" err="1"/>
              <a:t>Organization</a:t>
            </a:r>
            <a:endParaRPr lang="en-US" dirty="0"/>
          </a:p>
        </p:txBody>
      </p:sp>
    </p:spTree>
    <p:extLst>
      <p:ext uri="{BB962C8B-B14F-4D97-AF65-F5344CB8AC3E}">
        <p14:creationId xmlns:p14="http://schemas.microsoft.com/office/powerpoint/2010/main" val="208905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b="1" dirty="0"/>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err="1">
                <a:solidFill>
                  <a:schemeClr val="tx1">
                    <a:lumMod val="50000"/>
                  </a:schemeClr>
                </a:solidFill>
              </a:rPr>
              <a:t>Build</a:t>
            </a:r>
            <a:r>
              <a:rPr lang="sv-SE" dirty="0">
                <a:solidFill>
                  <a:schemeClr val="tx1">
                    <a:lumMod val="50000"/>
                  </a:schemeClr>
                </a:solidFill>
              </a:rPr>
              <a:t> a real </a:t>
            </a:r>
            <a:r>
              <a:rPr lang="sv-SE" dirty="0" err="1">
                <a:solidFill>
                  <a:schemeClr val="tx1">
                    <a:lumMod val="50000"/>
                  </a:schemeClr>
                </a:solidFill>
              </a:rPr>
              <a:t>world</a:t>
            </a:r>
            <a:r>
              <a:rPr lang="sv-SE" dirty="0">
                <a:solidFill>
                  <a:schemeClr val="tx1">
                    <a:lumMod val="50000"/>
                  </a:schemeClr>
                </a:solidFill>
              </a:rPr>
              <a:t> sensor to </a:t>
            </a:r>
            <a:r>
              <a:rPr lang="sv-SE" dirty="0" err="1">
                <a:solidFill>
                  <a:schemeClr val="tx1">
                    <a:lumMod val="50000"/>
                  </a:schemeClr>
                </a:solidFill>
              </a:rPr>
              <a:t>cloud</a:t>
            </a:r>
            <a:r>
              <a:rPr lang="sv-SE" dirty="0">
                <a:solidFill>
                  <a:schemeClr val="tx1">
                    <a:lumMod val="50000"/>
                  </a:schemeClr>
                </a:solidFill>
              </a:rPr>
              <a:t>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631497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89481" y="1121664"/>
            <a:ext cx="10515600" cy="1325563"/>
          </a:xfrm>
        </p:spPr>
        <p:txBody>
          <a:bodyPr>
            <a:normAutofit fontScale="90000"/>
          </a:bodyPr>
          <a:lstStyle/>
          <a:p>
            <a:pPr algn="ctr"/>
            <a:r>
              <a:rPr lang="sv-SE" sz="6000" b="1" dirty="0"/>
              <a:t>Lab #1 </a:t>
            </a:r>
            <a:br>
              <a:rPr lang="sv-SE" b="1" dirty="0"/>
            </a:br>
            <a:r>
              <a:rPr lang="sv-SE" b="1" dirty="0" err="1"/>
              <a:t>Integrate</a:t>
            </a:r>
            <a:r>
              <a:rPr lang="sv-SE" b="1" dirty="0"/>
              <a:t> Cisco </a:t>
            </a:r>
            <a:r>
              <a:rPr lang="sv-SE" b="1" dirty="0" err="1"/>
              <a:t>Jasper</a:t>
            </a:r>
            <a:endParaRPr lang="en-US" dirty="0"/>
          </a:p>
        </p:txBody>
      </p:sp>
      <p:sp>
        <p:nvSpPr>
          <p:cNvPr id="3" name="TextBox 2">
            <a:extLst>
              <a:ext uri="{FF2B5EF4-FFF2-40B4-BE49-F238E27FC236}">
                <a16:creationId xmlns:a16="http://schemas.microsoft.com/office/drawing/2014/main" id="{0CD3AF97-FD99-4736-82E5-AE98C04FF88D}"/>
              </a:ext>
            </a:extLst>
          </p:cNvPr>
          <p:cNvSpPr txBox="1"/>
          <p:nvPr/>
        </p:nvSpPr>
        <p:spPr>
          <a:xfrm>
            <a:off x="838200" y="3087624"/>
            <a:ext cx="10618163" cy="3416320"/>
          </a:xfrm>
          <a:prstGeom prst="rect">
            <a:avLst/>
          </a:prstGeom>
          <a:noFill/>
        </p:spPr>
        <p:txBody>
          <a:bodyPr wrap="none" rtlCol="0">
            <a:spAutoFit/>
          </a:bodyPr>
          <a:lstStyle/>
          <a:p>
            <a:r>
              <a:rPr lang="en-US" sz="3600" dirty="0"/>
              <a:t>Instance: </a:t>
            </a:r>
            <a:r>
              <a:rPr lang="en-US" sz="3600" dirty="0">
                <a:hlinkClick r:id="rId2"/>
              </a:rPr>
              <a:t>https://restapi3.jasper.com/rws/api/v1</a:t>
            </a:r>
            <a:endParaRPr lang="en-US" sz="3600" dirty="0"/>
          </a:p>
          <a:p>
            <a:r>
              <a:rPr lang="en-US" sz="3600" dirty="0"/>
              <a:t>User name: TUTORIALAPI</a:t>
            </a:r>
          </a:p>
          <a:p>
            <a:r>
              <a:rPr lang="en-US" sz="3600" dirty="0"/>
              <a:t>REST API key: 52098541-a1ed-4a33-84a2-13fbbf5723e2</a:t>
            </a:r>
          </a:p>
          <a:p>
            <a:r>
              <a:rPr lang="en-US" sz="3600" dirty="0"/>
              <a:t>Shared secret: Ignore</a:t>
            </a:r>
          </a:p>
          <a:p>
            <a:endParaRPr lang="en-US" sz="3600" dirty="0"/>
          </a:p>
          <a:p>
            <a:r>
              <a:rPr lang="en-US" sz="3600" dirty="0"/>
              <a:t>Trainer email: aleyois.boix-chova@axians.com</a:t>
            </a:r>
          </a:p>
        </p:txBody>
      </p:sp>
    </p:spTree>
    <p:extLst>
      <p:ext uri="{BB962C8B-B14F-4D97-AF65-F5344CB8AC3E}">
        <p14:creationId xmlns:p14="http://schemas.microsoft.com/office/powerpoint/2010/main" val="26221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b="1" dirty="0"/>
              <a:t>Day 1 Recap</a:t>
            </a:r>
          </a:p>
          <a:p>
            <a:r>
              <a:rPr lang="sv-SE" dirty="0">
                <a:solidFill>
                  <a:schemeClr val="tx1">
                    <a:lumMod val="50000"/>
                  </a:schemeClr>
                </a:solidFill>
              </a:rPr>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protocols (skapa slides)</a:t>
            </a: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45756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b="1" dirty="0"/>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947099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1487424"/>
            <a:ext cx="10515600" cy="1325563"/>
          </a:xfrm>
        </p:spPr>
        <p:txBody>
          <a:bodyPr>
            <a:normAutofit fontScale="90000"/>
          </a:bodyPr>
          <a:lstStyle/>
          <a:p>
            <a:pPr algn="ctr"/>
            <a:r>
              <a:rPr lang="sv-SE" sz="6000" b="1" dirty="0"/>
              <a:t>Lab #1 </a:t>
            </a:r>
            <a:br>
              <a:rPr lang="sv-SE" b="1" dirty="0"/>
            </a:br>
            <a:r>
              <a:rPr lang="sv-SE" b="1" dirty="0" err="1"/>
              <a:t>Provisioning</a:t>
            </a:r>
            <a:r>
              <a:rPr lang="sv-SE" b="1" dirty="0"/>
              <a:t> new gateways</a:t>
            </a:r>
            <a:endParaRPr lang="en-US" dirty="0"/>
          </a:p>
        </p:txBody>
      </p:sp>
    </p:spTree>
    <p:extLst>
      <p:ext uri="{BB962C8B-B14F-4D97-AF65-F5344CB8AC3E}">
        <p14:creationId xmlns:p14="http://schemas.microsoft.com/office/powerpoint/2010/main" val="341739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b="1" dirty="0"/>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839973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8643" y="19501"/>
            <a:ext cx="11653523" cy="899537"/>
          </a:xfrm>
        </p:spPr>
        <p:txBody>
          <a:bodyPr>
            <a:normAutofit/>
          </a:bodyPr>
          <a:lstStyle/>
          <a:p>
            <a:r>
              <a:rPr lang="sv-SE" dirty="0"/>
              <a:t>IoT </a:t>
            </a:r>
            <a:r>
              <a:rPr lang="sv-SE" dirty="0" err="1"/>
              <a:t>Message</a:t>
            </a:r>
            <a:r>
              <a:rPr lang="sv-SE" dirty="0"/>
              <a:t> Exchange </a:t>
            </a:r>
            <a:r>
              <a:rPr lang="sv-SE" dirty="0" err="1"/>
              <a:t>Patterns</a:t>
            </a:r>
            <a:endParaRPr lang="en-IN" sz="3921" dirty="0">
              <a:solidFill>
                <a:schemeClr val="tx2"/>
              </a:solidFill>
            </a:endParaRPr>
          </a:p>
        </p:txBody>
      </p:sp>
      <p:grpSp>
        <p:nvGrpSpPr>
          <p:cNvPr id="3" name="Group 2"/>
          <p:cNvGrpSpPr/>
          <p:nvPr/>
        </p:nvGrpSpPr>
        <p:grpSpPr>
          <a:xfrm>
            <a:off x="195241" y="4871533"/>
            <a:ext cx="2985662" cy="1417883"/>
            <a:chOff x="199155" y="4968721"/>
            <a:chExt cx="3045531" cy="1446314"/>
          </a:xfrm>
        </p:grpSpPr>
        <p:sp>
          <p:nvSpPr>
            <p:cNvPr id="31" name="TextBox 30"/>
            <p:cNvSpPr txBox="1"/>
            <p:nvPr/>
          </p:nvSpPr>
          <p:spPr>
            <a:xfrm>
              <a:off x="1213309" y="4968721"/>
              <a:ext cx="100376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Events</a:t>
              </a:r>
            </a:p>
          </p:txBody>
        </p:sp>
        <p:sp>
          <p:nvSpPr>
            <p:cNvPr id="32" name="TextBox 31"/>
            <p:cNvSpPr txBox="1"/>
            <p:nvPr/>
          </p:nvSpPr>
          <p:spPr>
            <a:xfrm>
              <a:off x="199155"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Massive stream of information. Managed outside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4" name="Frame 5"/>
          <p:cNvSpPr>
            <a:spLocks noChangeAspect="1"/>
          </p:cNvSpPr>
          <p:nvPr/>
        </p:nvSpPr>
        <p:spPr bwMode="auto">
          <a:xfrm>
            <a:off x="1325986" y="1937082"/>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 name="Striped Right Arrow 8"/>
          <p:cNvSpPr/>
          <p:nvPr/>
        </p:nvSpPr>
        <p:spPr bwMode="auto">
          <a:xfrm rot="5400000">
            <a:off x="1025153" y="3186344"/>
            <a:ext cx="132583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4" name="Picture 33">
            <a:extLst>
              <a:ext uri="{FF2B5EF4-FFF2-40B4-BE49-F238E27FC236}">
                <a16:creationId xmlns:a16="http://schemas.microsoft.com/office/drawing/2014/main" id="{75F3EC39-F6DB-4C31-9199-48A6D6CB1577}"/>
              </a:ext>
            </a:extLst>
          </p:cNvPr>
          <p:cNvPicPr>
            <a:picLocks noChangeAspect="1"/>
          </p:cNvPicPr>
          <p:nvPr/>
        </p:nvPicPr>
        <p:blipFill>
          <a:blip r:embed="rId3"/>
          <a:stretch>
            <a:fillRect/>
          </a:stretch>
        </p:blipFill>
        <p:spPr>
          <a:xfrm>
            <a:off x="1359982" y="4222927"/>
            <a:ext cx="656179" cy="656179"/>
          </a:xfrm>
          <a:prstGeom prst="rect">
            <a:avLst/>
          </a:prstGeom>
        </p:spPr>
      </p:pic>
      <p:grpSp>
        <p:nvGrpSpPr>
          <p:cNvPr id="13" name="Group 12">
            <a:extLst>
              <a:ext uri="{FF2B5EF4-FFF2-40B4-BE49-F238E27FC236}">
                <a16:creationId xmlns:a16="http://schemas.microsoft.com/office/drawing/2014/main" id="{EE631A5A-B616-40AB-A1C0-848C5FA59BCB}"/>
              </a:ext>
            </a:extLst>
          </p:cNvPr>
          <p:cNvGrpSpPr/>
          <p:nvPr/>
        </p:nvGrpSpPr>
        <p:grpSpPr>
          <a:xfrm>
            <a:off x="3056292" y="1944655"/>
            <a:ext cx="2985662" cy="4352334"/>
            <a:chOff x="3117576" y="1983152"/>
            <a:chExt cx="3045531" cy="4439607"/>
          </a:xfrm>
        </p:grpSpPr>
        <p:grpSp>
          <p:nvGrpSpPr>
            <p:cNvPr id="6" name="Group 5"/>
            <p:cNvGrpSpPr/>
            <p:nvPr/>
          </p:nvGrpSpPr>
          <p:grpSpPr>
            <a:xfrm>
              <a:off x="3117576" y="4976445"/>
              <a:ext cx="3045531" cy="1446314"/>
              <a:chOff x="9268706" y="4968721"/>
              <a:chExt cx="3045531" cy="1446314"/>
            </a:xfrm>
          </p:grpSpPr>
          <p:sp>
            <p:nvSpPr>
              <p:cNvPr id="50" name="TextBox 49"/>
              <p:cNvSpPr txBox="1"/>
              <p:nvPr/>
            </p:nvSpPr>
            <p:spPr>
              <a:xfrm>
                <a:off x="10043128" y="4968721"/>
                <a:ext cx="138475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Messaging</a:t>
                </a:r>
              </a:p>
            </p:txBody>
          </p:sp>
          <p:sp>
            <p:nvSpPr>
              <p:cNvPr id="51" name="TextBox 50"/>
              <p:cNvSpPr txBox="1"/>
              <p:nvPr/>
            </p:nvSpPr>
            <p:spPr>
              <a:xfrm>
                <a:off x="9268706"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C2D communication using a pub</a:t>
                </a:r>
                <a:r>
                  <a:rPr lang="sv-SE" sz="1765" kern="0" dirty="0">
                    <a:gradFill>
                      <a:gsLst>
                        <a:gs pos="2917">
                          <a:srgbClr val="FFFFFF"/>
                        </a:gs>
                        <a:gs pos="30000">
                          <a:srgbClr val="FFFFFF"/>
                        </a:gs>
                      </a:gsLst>
                      <a:lin ang="5400000" scaled="0"/>
                    </a:gradFill>
                  </a:rPr>
                  <a:t>/</a:t>
                </a:r>
                <a:r>
                  <a:rPr lang="sv-SE" sz="1765" kern="0" dirty="0" err="1">
                    <a:gradFill>
                      <a:gsLst>
                        <a:gs pos="2917">
                          <a:srgbClr val="FFFFFF"/>
                        </a:gs>
                        <a:gs pos="30000">
                          <a:srgbClr val="FFFFFF"/>
                        </a:gs>
                      </a:gsLst>
                      <a:lin ang="5400000" scaled="0"/>
                    </a:gradFill>
                  </a:rPr>
                  <a:t>sub</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pattern</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using</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topics</a:t>
                </a:r>
                <a:r>
                  <a:rPr lang="sv-SE" sz="1765" kern="0" dirty="0">
                    <a:gradFill>
                      <a:gsLst>
                        <a:gs pos="2917">
                          <a:srgbClr val="FFFFFF"/>
                        </a:gs>
                        <a:gs pos="30000">
                          <a:srgbClr val="FFFFFF"/>
                        </a:gs>
                      </a:gsLst>
                      <a:lin ang="5400000" scaled="0"/>
                    </a:gradFill>
                  </a:rPr>
                  <a:t> &amp; </a:t>
                </a:r>
                <a:r>
                  <a:rPr lang="sv-SE" sz="1765" kern="0" dirty="0" err="1">
                    <a:gradFill>
                      <a:gsLst>
                        <a:gs pos="2917">
                          <a:srgbClr val="FFFFFF"/>
                        </a:gs>
                        <a:gs pos="30000">
                          <a:srgbClr val="FFFFFF"/>
                        </a:gs>
                      </a:gsLst>
                      <a:lin ang="5400000" scaled="0"/>
                    </a:gradFill>
                  </a:rPr>
                  <a:t>subscriptions</a:t>
                </a:r>
                <a:endParaRPr lang="en-GB" sz="1765" kern="0" dirty="0">
                  <a:gradFill>
                    <a:gsLst>
                      <a:gs pos="2917">
                        <a:srgbClr val="FFFFFF"/>
                      </a:gs>
                      <a:gs pos="30000">
                        <a:srgbClr val="FFFFFF"/>
                      </a:gs>
                    </a:gsLst>
                    <a:lin ang="5400000" scaled="0"/>
                  </a:gradFill>
                </a:endParaRPr>
              </a:p>
            </p:txBody>
          </p:sp>
        </p:grpSp>
        <p:sp>
          <p:nvSpPr>
            <p:cNvPr id="57" name="Frame 5"/>
            <p:cNvSpPr>
              <a:spLocks noChangeAspect="1"/>
            </p:cNvSpPr>
            <p:nvPr/>
          </p:nvSpPr>
          <p:spPr bwMode="auto">
            <a:xfrm>
              <a:off x="4270995"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4" name="Striped Right Arrow 63"/>
            <p:cNvSpPr/>
            <p:nvPr/>
          </p:nvSpPr>
          <p:spPr bwMode="auto">
            <a:xfrm rot="16200000">
              <a:off x="3964130" y="3236472"/>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5" name="Picture 34">
              <a:extLst>
                <a:ext uri="{FF2B5EF4-FFF2-40B4-BE49-F238E27FC236}">
                  <a16:creationId xmlns:a16="http://schemas.microsoft.com/office/drawing/2014/main" id="{19FBBA48-3926-49AD-9E39-3056CAAAE818}"/>
                </a:ext>
              </a:extLst>
            </p:cNvPr>
            <p:cNvPicPr>
              <a:picLocks noChangeAspect="1"/>
            </p:cNvPicPr>
            <p:nvPr/>
          </p:nvPicPr>
          <p:blipFill>
            <a:blip r:embed="rId3"/>
            <a:stretch>
              <a:fillRect/>
            </a:stretch>
          </p:blipFill>
          <p:spPr>
            <a:xfrm>
              <a:off x="4298675" y="4307108"/>
              <a:ext cx="669337" cy="669337"/>
            </a:xfrm>
            <a:prstGeom prst="rect">
              <a:avLst/>
            </a:prstGeom>
          </p:spPr>
        </p:pic>
      </p:grpSp>
      <p:grpSp>
        <p:nvGrpSpPr>
          <p:cNvPr id="14" name="Group 13">
            <a:extLst>
              <a:ext uri="{FF2B5EF4-FFF2-40B4-BE49-F238E27FC236}">
                <a16:creationId xmlns:a16="http://schemas.microsoft.com/office/drawing/2014/main" id="{D88295D0-FF70-4DAA-8AAF-538B831A5D98}"/>
              </a:ext>
            </a:extLst>
          </p:cNvPr>
          <p:cNvGrpSpPr/>
          <p:nvPr/>
        </p:nvGrpSpPr>
        <p:grpSpPr>
          <a:xfrm>
            <a:off x="6173123" y="1937083"/>
            <a:ext cx="2985662" cy="4596842"/>
            <a:chOff x="6296906" y="1975428"/>
            <a:chExt cx="3045531" cy="4689018"/>
          </a:xfrm>
        </p:grpSpPr>
        <p:grpSp>
          <p:nvGrpSpPr>
            <p:cNvPr id="5" name="Group 4"/>
            <p:cNvGrpSpPr/>
            <p:nvPr/>
          </p:nvGrpSpPr>
          <p:grpSpPr>
            <a:xfrm>
              <a:off x="6296906" y="4968721"/>
              <a:ext cx="3045531" cy="1695725"/>
              <a:chOff x="6296906" y="4968721"/>
              <a:chExt cx="3045531" cy="1695725"/>
            </a:xfrm>
          </p:grpSpPr>
          <p:sp>
            <p:nvSpPr>
              <p:cNvPr id="44" name="TextBox 43"/>
              <p:cNvSpPr txBox="1"/>
              <p:nvPr/>
            </p:nvSpPr>
            <p:spPr>
              <a:xfrm>
                <a:off x="7155431" y="4968721"/>
                <a:ext cx="1231055"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Methods</a:t>
                </a:r>
              </a:p>
            </p:txBody>
          </p:sp>
          <p:sp>
            <p:nvSpPr>
              <p:cNvPr id="45" name="TextBox 44"/>
              <p:cNvSpPr txBox="1"/>
              <p:nvPr/>
            </p:nvSpPr>
            <p:spPr>
              <a:xfrm>
                <a:off x="6296906" y="5371672"/>
                <a:ext cx="3045531" cy="1292774"/>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Devices exposes methods that can called from a external applications using a request/response pattern</a:t>
                </a:r>
              </a:p>
            </p:txBody>
          </p:sp>
        </p:grpSp>
        <p:sp>
          <p:nvSpPr>
            <p:cNvPr id="55" name="Frame 5"/>
            <p:cNvSpPr>
              <a:spLocks noChangeAspect="1"/>
            </p:cNvSpPr>
            <p:nvPr/>
          </p:nvSpPr>
          <p:spPr bwMode="auto">
            <a:xfrm>
              <a:off x="7450325" y="1975428"/>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6" name="Striped Right Arrow 65"/>
            <p:cNvSpPr/>
            <p:nvPr/>
          </p:nvSpPr>
          <p:spPr bwMode="auto">
            <a:xfrm rot="5400000">
              <a:off x="7237250" y="2947985"/>
              <a:ext cx="622689" cy="475864"/>
            </a:xfrm>
            <a:prstGeom prst="stripedRightArrow">
              <a:avLst>
                <a:gd name="adj1" fmla="val 66677"/>
                <a:gd name="adj2" fmla="val 5000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5" name="Striped Right Arrow 64"/>
            <p:cNvSpPr/>
            <p:nvPr/>
          </p:nvSpPr>
          <p:spPr bwMode="auto">
            <a:xfrm rot="16200000">
              <a:off x="7268142" y="3280504"/>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6" name="Picture 35">
              <a:extLst>
                <a:ext uri="{FF2B5EF4-FFF2-40B4-BE49-F238E27FC236}">
                  <a16:creationId xmlns:a16="http://schemas.microsoft.com/office/drawing/2014/main" id="{9062E39E-6459-4DE9-A53F-79A93468C3AC}"/>
                </a:ext>
              </a:extLst>
            </p:cNvPr>
            <p:cNvPicPr>
              <a:picLocks noChangeAspect="1"/>
            </p:cNvPicPr>
            <p:nvPr/>
          </p:nvPicPr>
          <p:blipFill>
            <a:blip r:embed="rId3"/>
            <a:stretch>
              <a:fillRect/>
            </a:stretch>
          </p:blipFill>
          <p:spPr>
            <a:xfrm>
              <a:off x="7482182" y="4307108"/>
              <a:ext cx="669337" cy="669337"/>
            </a:xfrm>
            <a:prstGeom prst="rect">
              <a:avLst/>
            </a:prstGeom>
          </p:spPr>
        </p:pic>
      </p:grpSp>
      <p:grpSp>
        <p:nvGrpSpPr>
          <p:cNvPr id="15" name="Group 14">
            <a:extLst>
              <a:ext uri="{FF2B5EF4-FFF2-40B4-BE49-F238E27FC236}">
                <a16:creationId xmlns:a16="http://schemas.microsoft.com/office/drawing/2014/main" id="{825216F3-1284-456E-9E47-3F8BEE36E65E}"/>
              </a:ext>
            </a:extLst>
          </p:cNvPr>
          <p:cNvGrpSpPr/>
          <p:nvPr/>
        </p:nvGrpSpPr>
        <p:grpSpPr>
          <a:xfrm>
            <a:off x="9209908" y="1944654"/>
            <a:ext cx="2985662" cy="4596732"/>
            <a:chOff x="9394585" y="1983152"/>
            <a:chExt cx="3045531" cy="4688906"/>
          </a:xfrm>
        </p:grpSpPr>
        <p:grpSp>
          <p:nvGrpSpPr>
            <p:cNvPr id="4" name="Group 3"/>
            <p:cNvGrpSpPr/>
            <p:nvPr/>
          </p:nvGrpSpPr>
          <p:grpSpPr>
            <a:xfrm>
              <a:off x="9394585" y="4976445"/>
              <a:ext cx="3045531" cy="1695613"/>
              <a:chOff x="3172706" y="4968721"/>
              <a:chExt cx="3045531" cy="1695613"/>
            </a:xfrm>
          </p:grpSpPr>
          <p:sp>
            <p:nvSpPr>
              <p:cNvPr id="37" name="TextBox 36"/>
              <p:cNvSpPr txBox="1"/>
              <p:nvPr/>
            </p:nvSpPr>
            <p:spPr>
              <a:xfrm>
                <a:off x="4227481" y="4968721"/>
                <a:ext cx="869687"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State</a:t>
                </a:r>
              </a:p>
            </p:txBody>
          </p:sp>
          <p:sp>
            <p:nvSpPr>
              <p:cNvPr id="38" name="TextBox 37"/>
              <p:cNvSpPr txBox="1"/>
              <p:nvPr/>
            </p:nvSpPr>
            <p:spPr>
              <a:xfrm>
                <a:off x="3172706" y="5371672"/>
                <a:ext cx="3045531" cy="1292662"/>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 state is exchanged using device-twin configuration stored in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6" name="Frame 5"/>
            <p:cNvSpPr>
              <a:spLocks noChangeAspect="1"/>
            </p:cNvSpPr>
            <p:nvPr/>
          </p:nvSpPr>
          <p:spPr bwMode="auto">
            <a:xfrm>
              <a:off x="10548004"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Up-Down 6">
              <a:extLst>
                <a:ext uri="{FF2B5EF4-FFF2-40B4-BE49-F238E27FC236}">
                  <a16:creationId xmlns:a16="http://schemas.microsoft.com/office/drawing/2014/main" id="{B358D53D-3822-401B-A839-4BCB4D9FE937}"/>
                </a:ext>
              </a:extLst>
            </p:cNvPr>
            <p:cNvSpPr/>
            <p:nvPr/>
          </p:nvSpPr>
          <p:spPr bwMode="auto">
            <a:xfrm>
              <a:off x="10651898" y="2849949"/>
              <a:ext cx="522099" cy="1352422"/>
            </a:xfrm>
            <a:prstGeom prst="upDownArrow">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a:endParaRPr lang="sv-SE" sz="1961" dirty="0">
                <a:gradFill>
                  <a:gsLst>
                    <a:gs pos="16814">
                      <a:srgbClr val="FFFFFF"/>
                    </a:gs>
                    <a:gs pos="46000">
                      <a:srgbClr val="FFFFFF"/>
                    </a:gs>
                  </a:gsLst>
                  <a:lin ang="5400000" scaled="0"/>
                </a:gradFill>
              </a:endParaRPr>
            </a:p>
          </p:txBody>
        </p:sp>
        <p:pic>
          <p:nvPicPr>
            <p:cNvPr id="39" name="Picture 38">
              <a:extLst>
                <a:ext uri="{FF2B5EF4-FFF2-40B4-BE49-F238E27FC236}">
                  <a16:creationId xmlns:a16="http://schemas.microsoft.com/office/drawing/2014/main" id="{A29E80E5-203B-4063-AF1D-F4797612D86F}"/>
                </a:ext>
              </a:extLst>
            </p:cNvPr>
            <p:cNvPicPr>
              <a:picLocks noChangeAspect="1"/>
            </p:cNvPicPr>
            <p:nvPr/>
          </p:nvPicPr>
          <p:blipFill>
            <a:blip r:embed="rId3"/>
            <a:stretch>
              <a:fillRect/>
            </a:stretch>
          </p:blipFill>
          <p:spPr>
            <a:xfrm>
              <a:off x="10588205" y="4307108"/>
              <a:ext cx="669337" cy="669337"/>
            </a:xfrm>
            <a:prstGeom prst="rect">
              <a:avLst/>
            </a:prstGeom>
          </p:spPr>
        </p:pic>
      </p:grpSp>
    </p:spTree>
    <p:extLst>
      <p:ext uri="{BB962C8B-B14F-4D97-AF65-F5344CB8AC3E}">
        <p14:creationId xmlns:p14="http://schemas.microsoft.com/office/powerpoint/2010/main" val="2844577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sz="4800" dirty="0"/>
              <a:t>IoT </a:t>
            </a:r>
            <a:r>
              <a:rPr lang="sv-SE" sz="4800" dirty="0" err="1"/>
              <a:t>Message</a:t>
            </a:r>
            <a:r>
              <a:rPr lang="sv-SE" sz="4800" dirty="0"/>
              <a:t> Exchange </a:t>
            </a:r>
            <a:r>
              <a:rPr lang="sv-SE" sz="4800" dirty="0" err="1"/>
              <a:t>Patterns</a:t>
            </a:r>
            <a:endParaRPr lang="sv-SE" sz="4800" dirty="0"/>
          </a:p>
        </p:txBody>
      </p:sp>
      <p:pic>
        <p:nvPicPr>
          <p:cNvPr id="8" name="Picture 7">
            <a:extLst>
              <a:ext uri="{FF2B5EF4-FFF2-40B4-BE49-F238E27FC236}">
                <a16:creationId xmlns:a16="http://schemas.microsoft.com/office/drawing/2014/main" id="{6B81447F-33DE-4F0E-8EAF-2751DD1E779B}"/>
              </a:ext>
            </a:extLst>
          </p:cNvPr>
          <p:cNvPicPr>
            <a:picLocks noChangeAspect="1"/>
          </p:cNvPicPr>
          <p:nvPr/>
        </p:nvPicPr>
        <p:blipFill>
          <a:blip r:embed="rId3"/>
          <a:stretch>
            <a:fillRect/>
          </a:stretch>
        </p:blipFill>
        <p:spPr>
          <a:xfrm>
            <a:off x="6361528" y="2560007"/>
            <a:ext cx="933776" cy="933776"/>
          </a:xfrm>
          <a:prstGeom prst="rect">
            <a:avLst/>
          </a:prstGeom>
        </p:spPr>
      </p:pic>
      <p:pic>
        <p:nvPicPr>
          <p:cNvPr id="11" name="Picture 10">
            <a:extLst>
              <a:ext uri="{FF2B5EF4-FFF2-40B4-BE49-F238E27FC236}">
                <a16:creationId xmlns:a16="http://schemas.microsoft.com/office/drawing/2014/main" id="{60665E7D-E40B-4085-AE1F-22FF2FF74248}"/>
              </a:ext>
            </a:extLst>
          </p:cNvPr>
          <p:cNvPicPr>
            <a:picLocks noChangeAspect="1"/>
          </p:cNvPicPr>
          <p:nvPr/>
        </p:nvPicPr>
        <p:blipFill>
          <a:blip r:embed="rId4"/>
          <a:stretch>
            <a:fillRect/>
          </a:stretch>
        </p:blipFill>
        <p:spPr>
          <a:xfrm>
            <a:off x="6311031" y="5136768"/>
            <a:ext cx="933776" cy="933776"/>
          </a:xfrm>
          <a:prstGeom prst="rect">
            <a:avLst/>
          </a:prstGeom>
        </p:spPr>
      </p:pic>
      <p:sp>
        <p:nvSpPr>
          <p:cNvPr id="101" name="Striped Right Arrow 8">
            <a:extLst>
              <a:ext uri="{FF2B5EF4-FFF2-40B4-BE49-F238E27FC236}">
                <a16:creationId xmlns:a16="http://schemas.microsoft.com/office/drawing/2014/main" id="{02665DFD-B3C8-4B6F-97DB-15132EC885E3}"/>
              </a:ext>
            </a:extLst>
          </p:cNvPr>
          <p:cNvSpPr/>
          <p:nvPr/>
        </p:nvSpPr>
        <p:spPr bwMode="auto">
          <a:xfrm>
            <a:off x="5181363" y="5348183"/>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109" name="Straight Connector 108">
            <a:extLst>
              <a:ext uri="{FF2B5EF4-FFF2-40B4-BE49-F238E27FC236}">
                <a16:creationId xmlns:a16="http://schemas.microsoft.com/office/drawing/2014/main" id="{F63C1C66-6E6F-4CFB-A84D-BD7B4F8BAC16}"/>
              </a:ext>
            </a:extLst>
          </p:cNvPr>
          <p:cNvCxnSpPr>
            <a:cxnSpLocks/>
          </p:cNvCxnSpPr>
          <p:nvPr/>
        </p:nvCxnSpPr>
        <p:spPr>
          <a:xfrm>
            <a:off x="410382" y="4146132"/>
            <a:ext cx="4533826" cy="260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AB7F769-8D6D-412C-B5F5-1EB827A2F815}"/>
              </a:ext>
            </a:extLst>
          </p:cNvPr>
          <p:cNvGrpSpPr/>
          <p:nvPr/>
        </p:nvGrpSpPr>
        <p:grpSpPr>
          <a:xfrm>
            <a:off x="3539034" y="2336434"/>
            <a:ext cx="1405174" cy="1468916"/>
            <a:chOff x="3609998" y="2382787"/>
            <a:chExt cx="1433351" cy="1498371"/>
          </a:xfrm>
        </p:grpSpPr>
        <p:pic>
          <p:nvPicPr>
            <p:cNvPr id="30" name="Picture 29">
              <a:extLst>
                <a:ext uri="{FF2B5EF4-FFF2-40B4-BE49-F238E27FC236}">
                  <a16:creationId xmlns:a16="http://schemas.microsoft.com/office/drawing/2014/main" id="{98E32CA5-2E49-4134-96BE-78AA76BA81F6}"/>
                </a:ext>
              </a:extLst>
            </p:cNvPr>
            <p:cNvPicPr>
              <a:picLocks noChangeAspect="1"/>
            </p:cNvPicPr>
            <p:nvPr/>
          </p:nvPicPr>
          <p:blipFill>
            <a:blip r:embed="rId5"/>
            <a:stretch>
              <a:fillRect/>
            </a:stretch>
          </p:blipFill>
          <p:spPr>
            <a:xfrm>
              <a:off x="3909443" y="2382787"/>
              <a:ext cx="780290" cy="780290"/>
            </a:xfrm>
            <a:prstGeom prst="rect">
              <a:avLst/>
            </a:prstGeom>
          </p:spPr>
        </p:pic>
        <p:sp>
          <p:nvSpPr>
            <p:cNvPr id="102" name="TextBox 101">
              <a:extLst>
                <a:ext uri="{FF2B5EF4-FFF2-40B4-BE49-F238E27FC236}">
                  <a16:creationId xmlns:a16="http://schemas.microsoft.com/office/drawing/2014/main" id="{02EF22C5-F71D-450E-B5F5-5D41FC6732A6}"/>
                </a:ext>
              </a:extLst>
            </p:cNvPr>
            <p:cNvSpPr txBox="1"/>
            <p:nvPr/>
          </p:nvSpPr>
          <p:spPr>
            <a:xfrm>
              <a:off x="3609998" y="3087094"/>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Stream Analytics</a:t>
              </a:r>
            </a:p>
          </p:txBody>
        </p:sp>
      </p:grpSp>
      <p:grpSp>
        <p:nvGrpSpPr>
          <p:cNvPr id="5" name="Group 4">
            <a:extLst>
              <a:ext uri="{FF2B5EF4-FFF2-40B4-BE49-F238E27FC236}">
                <a16:creationId xmlns:a16="http://schemas.microsoft.com/office/drawing/2014/main" id="{94FD9069-A5B8-413F-B84C-13A07FA6DD3B}"/>
              </a:ext>
            </a:extLst>
          </p:cNvPr>
          <p:cNvGrpSpPr/>
          <p:nvPr/>
        </p:nvGrpSpPr>
        <p:grpSpPr>
          <a:xfrm>
            <a:off x="620101" y="2229097"/>
            <a:ext cx="2824044" cy="1564025"/>
            <a:chOff x="632535" y="2273298"/>
            <a:chExt cx="2880672" cy="1595387"/>
          </a:xfrm>
        </p:grpSpPr>
        <p:pic>
          <p:nvPicPr>
            <p:cNvPr id="26" name="Picture 25">
              <a:extLst>
                <a:ext uri="{FF2B5EF4-FFF2-40B4-BE49-F238E27FC236}">
                  <a16:creationId xmlns:a16="http://schemas.microsoft.com/office/drawing/2014/main" id="{AC121544-87C5-4761-BB5D-A0B8F8B2A518}"/>
                </a:ext>
              </a:extLst>
            </p:cNvPr>
            <p:cNvPicPr>
              <a:picLocks noChangeAspect="1"/>
            </p:cNvPicPr>
            <p:nvPr/>
          </p:nvPicPr>
          <p:blipFill>
            <a:blip r:embed="rId6"/>
            <a:stretch>
              <a:fillRect/>
            </a:stretch>
          </p:blipFill>
          <p:spPr>
            <a:xfrm>
              <a:off x="931269" y="2273298"/>
              <a:ext cx="780290" cy="780290"/>
            </a:xfrm>
            <a:prstGeom prst="rect">
              <a:avLst/>
            </a:prstGeom>
          </p:spPr>
        </p:pic>
        <p:pic>
          <p:nvPicPr>
            <p:cNvPr id="28" name="Picture 27">
              <a:extLst>
                <a:ext uri="{FF2B5EF4-FFF2-40B4-BE49-F238E27FC236}">
                  <a16:creationId xmlns:a16="http://schemas.microsoft.com/office/drawing/2014/main" id="{FB030334-456C-42F0-A61C-DEE20D2AF3FD}"/>
                </a:ext>
              </a:extLst>
            </p:cNvPr>
            <p:cNvPicPr>
              <a:picLocks noChangeAspect="1"/>
            </p:cNvPicPr>
            <p:nvPr/>
          </p:nvPicPr>
          <p:blipFill>
            <a:blip r:embed="rId7"/>
            <a:stretch>
              <a:fillRect/>
            </a:stretch>
          </p:blipFill>
          <p:spPr>
            <a:xfrm>
              <a:off x="2420356" y="2351293"/>
              <a:ext cx="780290" cy="780290"/>
            </a:xfrm>
            <a:prstGeom prst="rect">
              <a:avLst/>
            </a:prstGeom>
          </p:spPr>
        </p:pic>
        <p:sp>
          <p:nvSpPr>
            <p:cNvPr id="103" name="TextBox 102">
              <a:extLst>
                <a:ext uri="{FF2B5EF4-FFF2-40B4-BE49-F238E27FC236}">
                  <a16:creationId xmlns:a16="http://schemas.microsoft.com/office/drawing/2014/main" id="{1AF8E72A-668F-4B52-80FD-08AEF6BA0C55}"/>
                </a:ext>
              </a:extLst>
            </p:cNvPr>
            <p:cNvSpPr txBox="1"/>
            <p:nvPr/>
          </p:nvSpPr>
          <p:spPr>
            <a:xfrm>
              <a:off x="2079856" y="3097880"/>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Cosmo DB</a:t>
              </a:r>
            </a:p>
          </p:txBody>
        </p:sp>
        <p:sp>
          <p:nvSpPr>
            <p:cNvPr id="104" name="TextBox 103">
              <a:extLst>
                <a:ext uri="{FF2B5EF4-FFF2-40B4-BE49-F238E27FC236}">
                  <a16:creationId xmlns:a16="http://schemas.microsoft.com/office/drawing/2014/main" id="{962CCAA0-C232-43EE-A72D-B5B818838C8E}"/>
                </a:ext>
              </a:extLst>
            </p:cNvPr>
            <p:cNvSpPr txBox="1"/>
            <p:nvPr/>
          </p:nvSpPr>
          <p:spPr>
            <a:xfrm>
              <a:off x="632535" y="3074621"/>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Machine Learning</a:t>
              </a:r>
            </a:p>
          </p:txBody>
        </p:sp>
      </p:gr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116197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Events</a:t>
            </a:r>
          </a:p>
        </p:txBody>
      </p:sp>
      <p:grpSp>
        <p:nvGrpSpPr>
          <p:cNvPr id="166" name="Group 165">
            <a:extLst>
              <a:ext uri="{FF2B5EF4-FFF2-40B4-BE49-F238E27FC236}">
                <a16:creationId xmlns:a16="http://schemas.microsoft.com/office/drawing/2014/main" id="{CA71DA1D-BA80-4895-BA52-A101A447333F}"/>
              </a:ext>
            </a:extLst>
          </p:cNvPr>
          <p:cNvGrpSpPr/>
          <p:nvPr/>
        </p:nvGrpSpPr>
        <p:grpSpPr>
          <a:xfrm>
            <a:off x="305362" y="4201141"/>
            <a:ext cx="4504608" cy="2454953"/>
            <a:chOff x="311484" y="4284886"/>
            <a:chExt cx="4594935" cy="2504180"/>
          </a:xfrm>
        </p:grpSpPr>
        <p:grpSp>
          <p:nvGrpSpPr>
            <p:cNvPr id="118" name="Group 117">
              <a:extLst>
                <a:ext uri="{FF2B5EF4-FFF2-40B4-BE49-F238E27FC236}">
                  <a16:creationId xmlns:a16="http://schemas.microsoft.com/office/drawing/2014/main" id="{AEACE1C6-D3DF-44F6-8F4D-0C64461FBFCA}"/>
                </a:ext>
              </a:extLst>
            </p:cNvPr>
            <p:cNvGrpSpPr/>
            <p:nvPr/>
          </p:nvGrpSpPr>
          <p:grpSpPr>
            <a:xfrm>
              <a:off x="471559" y="5183149"/>
              <a:ext cx="4434860" cy="1605917"/>
              <a:chOff x="471559" y="5183149"/>
              <a:chExt cx="4434860" cy="1605917"/>
            </a:xfrm>
          </p:grpSpPr>
          <p:pic>
            <p:nvPicPr>
              <p:cNvPr id="13" name="Picture 12">
                <a:extLst>
                  <a:ext uri="{FF2B5EF4-FFF2-40B4-BE49-F238E27FC236}">
                    <a16:creationId xmlns:a16="http://schemas.microsoft.com/office/drawing/2014/main" id="{F17EB0D7-1801-449A-8773-1A8B6D06A1D0}"/>
                  </a:ext>
                </a:extLst>
              </p:cNvPr>
              <p:cNvPicPr>
                <a:picLocks noChangeAspect="1"/>
              </p:cNvPicPr>
              <p:nvPr/>
            </p:nvPicPr>
            <p:blipFill>
              <a:blip r:embed="rId8"/>
              <a:stretch>
                <a:fillRect/>
              </a:stretch>
            </p:blipFill>
            <p:spPr>
              <a:xfrm>
                <a:off x="774755" y="5183149"/>
                <a:ext cx="826960" cy="826960"/>
              </a:xfrm>
              <a:prstGeom prst="rect">
                <a:avLst/>
              </a:prstGeom>
            </p:spPr>
          </p:pic>
          <p:pic>
            <p:nvPicPr>
              <p:cNvPr id="15" name="Picture 14">
                <a:extLst>
                  <a:ext uri="{FF2B5EF4-FFF2-40B4-BE49-F238E27FC236}">
                    <a16:creationId xmlns:a16="http://schemas.microsoft.com/office/drawing/2014/main" id="{21C2C454-391C-42CC-98BF-0DF50678B953}"/>
                  </a:ext>
                </a:extLst>
              </p:cNvPr>
              <p:cNvPicPr>
                <a:picLocks noChangeAspect="1"/>
              </p:cNvPicPr>
              <p:nvPr/>
            </p:nvPicPr>
            <p:blipFill>
              <a:blip r:embed="rId9"/>
              <a:stretch>
                <a:fillRect/>
              </a:stretch>
            </p:blipFill>
            <p:spPr>
              <a:xfrm>
                <a:off x="2330543" y="5243289"/>
                <a:ext cx="687504" cy="687504"/>
              </a:xfrm>
              <a:prstGeom prst="rect">
                <a:avLst/>
              </a:prstGeom>
            </p:spPr>
          </p:pic>
          <p:pic>
            <p:nvPicPr>
              <p:cNvPr id="21" name="Picture 20">
                <a:extLst>
                  <a:ext uri="{FF2B5EF4-FFF2-40B4-BE49-F238E27FC236}">
                    <a16:creationId xmlns:a16="http://schemas.microsoft.com/office/drawing/2014/main" id="{313F44B8-A846-45E4-89A7-2AAFD9E9DFC9}"/>
                  </a:ext>
                </a:extLst>
              </p:cNvPr>
              <p:cNvPicPr>
                <a:picLocks noChangeAspect="1"/>
              </p:cNvPicPr>
              <p:nvPr/>
            </p:nvPicPr>
            <p:blipFill>
              <a:blip r:embed="rId10"/>
              <a:stretch>
                <a:fillRect/>
              </a:stretch>
            </p:blipFill>
            <p:spPr>
              <a:xfrm>
                <a:off x="3868927" y="5276165"/>
                <a:ext cx="695804" cy="695804"/>
              </a:xfrm>
              <a:prstGeom prst="rect">
                <a:avLst/>
              </a:prstGeom>
            </p:spPr>
          </p:pic>
          <p:sp>
            <p:nvSpPr>
              <p:cNvPr id="105" name="TextBox 104">
                <a:extLst>
                  <a:ext uri="{FF2B5EF4-FFF2-40B4-BE49-F238E27FC236}">
                    <a16:creationId xmlns:a16="http://schemas.microsoft.com/office/drawing/2014/main" id="{479E2570-A9E6-459D-858C-83CF9EC1101C}"/>
                  </a:ext>
                </a:extLst>
              </p:cNvPr>
              <p:cNvSpPr txBox="1"/>
              <p:nvPr/>
            </p:nvSpPr>
            <p:spPr>
              <a:xfrm>
                <a:off x="471559" y="5995002"/>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Function App</a:t>
                </a:r>
              </a:p>
            </p:txBody>
          </p:sp>
          <p:sp>
            <p:nvSpPr>
              <p:cNvPr id="106" name="TextBox 105">
                <a:extLst>
                  <a:ext uri="{FF2B5EF4-FFF2-40B4-BE49-F238E27FC236}">
                    <a16:creationId xmlns:a16="http://schemas.microsoft.com/office/drawing/2014/main" id="{0F6EDC7D-4A15-485F-B8FB-69F719AE3431}"/>
                  </a:ext>
                </a:extLst>
              </p:cNvPr>
              <p:cNvSpPr txBox="1"/>
              <p:nvPr/>
            </p:nvSpPr>
            <p:spPr>
              <a:xfrm>
                <a:off x="1905275" y="6014694"/>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Logic App</a:t>
                </a:r>
              </a:p>
            </p:txBody>
          </p:sp>
          <p:sp>
            <p:nvSpPr>
              <p:cNvPr id="107" name="TextBox 106">
                <a:extLst>
                  <a:ext uri="{FF2B5EF4-FFF2-40B4-BE49-F238E27FC236}">
                    <a16:creationId xmlns:a16="http://schemas.microsoft.com/office/drawing/2014/main" id="{BC8CF418-A6E5-4536-8D36-5F23DA10C5FE}"/>
                  </a:ext>
                </a:extLst>
              </p:cNvPr>
              <p:cNvSpPr txBox="1"/>
              <p:nvPr/>
            </p:nvSpPr>
            <p:spPr>
              <a:xfrm>
                <a:off x="3473068" y="6010109"/>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Custom</a:t>
                </a:r>
              </a:p>
            </p:txBody>
          </p:sp>
        </p:grpSp>
        <p:sp>
          <p:nvSpPr>
            <p:cNvPr id="111" name="TextBox 110">
              <a:extLst>
                <a:ext uri="{FF2B5EF4-FFF2-40B4-BE49-F238E27FC236}">
                  <a16:creationId xmlns:a16="http://schemas.microsoft.com/office/drawing/2014/main" id="{26BB19CF-F1E3-4D90-9C32-07422FAEDA2D}"/>
                </a:ext>
              </a:extLst>
            </p:cNvPr>
            <p:cNvSpPr txBox="1"/>
            <p:nvPr/>
          </p:nvSpPr>
          <p:spPr>
            <a:xfrm>
              <a:off x="311484" y="4284886"/>
              <a:ext cx="1698707" cy="627858"/>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Messaging</a:t>
              </a:r>
              <a:endParaRPr lang="sv-SE" sz="2353" dirty="0">
                <a:gradFill>
                  <a:gsLst>
                    <a:gs pos="2917">
                      <a:schemeClr val="tx1"/>
                    </a:gs>
                    <a:gs pos="30000">
                      <a:schemeClr val="tx1"/>
                    </a:gs>
                  </a:gsLst>
                  <a:lin ang="5400000" scaled="0"/>
                </a:gradFill>
              </a:endParaRPr>
            </a:p>
          </p:txBody>
        </p:sp>
      </p:gr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pic>
        <p:nvPicPr>
          <p:cNvPr id="115" name="Picture 114">
            <a:extLst>
              <a:ext uri="{FF2B5EF4-FFF2-40B4-BE49-F238E27FC236}">
                <a16:creationId xmlns:a16="http://schemas.microsoft.com/office/drawing/2014/main" id="{97868F6C-6D95-43E6-89C6-E0FA44B358EB}"/>
              </a:ext>
            </a:extLst>
          </p:cNvPr>
          <p:cNvPicPr>
            <a:picLocks noChangeAspect="1"/>
          </p:cNvPicPr>
          <p:nvPr/>
        </p:nvPicPr>
        <p:blipFill>
          <a:blip r:embed="rId11"/>
          <a:stretch>
            <a:fillRect/>
          </a:stretch>
        </p:blipFill>
        <p:spPr>
          <a:xfrm>
            <a:off x="6395444" y="3646034"/>
            <a:ext cx="764951" cy="764951"/>
          </a:xfrm>
          <a:prstGeom prst="rect">
            <a:avLst/>
          </a:prstGeom>
        </p:spPr>
      </p:pic>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sp>
        <p:nvSpPr>
          <p:cNvPr id="119" name="Striped Right Arrow 8">
            <a:extLst>
              <a:ext uri="{FF2B5EF4-FFF2-40B4-BE49-F238E27FC236}">
                <a16:creationId xmlns:a16="http://schemas.microsoft.com/office/drawing/2014/main" id="{47EAE16E-2B2E-4051-9FE3-37BB7230F3A3}"/>
              </a:ext>
            </a:extLst>
          </p:cNvPr>
          <p:cNvSpPr/>
          <p:nvPr/>
        </p:nvSpPr>
        <p:spPr bwMode="auto">
          <a:xfrm rot="10800000">
            <a:off x="5167636" y="2837254"/>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5" name="Left Brace 154">
            <a:extLst>
              <a:ext uri="{FF2B5EF4-FFF2-40B4-BE49-F238E27FC236}">
                <a16:creationId xmlns:a16="http://schemas.microsoft.com/office/drawing/2014/main" id="{D5834322-A40F-48E4-A060-34FEE4B308CF}"/>
              </a:ext>
            </a:extLst>
          </p:cNvPr>
          <p:cNvSpPr/>
          <p:nvPr/>
        </p:nvSpPr>
        <p:spPr>
          <a:xfrm>
            <a:off x="9679734" y="2094464"/>
            <a:ext cx="270851" cy="432342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cxnSp>
        <p:nvCxnSpPr>
          <p:cNvPr id="157" name="Connector: Elbow 156">
            <a:extLst>
              <a:ext uri="{FF2B5EF4-FFF2-40B4-BE49-F238E27FC236}">
                <a16:creationId xmlns:a16="http://schemas.microsoft.com/office/drawing/2014/main" id="{797F55BF-D02D-4497-BDA4-2378365F5B6B}"/>
              </a:ext>
            </a:extLst>
          </p:cNvPr>
          <p:cNvCxnSpPr>
            <a:cxnSpLocks/>
            <a:stCxn id="155" idx="1"/>
          </p:cNvCxnSpPr>
          <p:nvPr/>
        </p:nvCxnSpPr>
        <p:spPr>
          <a:xfrm rot="10800000">
            <a:off x="7350992" y="3026895"/>
            <a:ext cx="2328743" cy="122928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8767D011-E66A-4D31-8524-D95842C510A9}"/>
              </a:ext>
            </a:extLst>
          </p:cNvPr>
          <p:cNvCxnSpPr>
            <a:cxnSpLocks/>
            <a:stCxn id="11" idx="3"/>
          </p:cNvCxnSpPr>
          <p:nvPr/>
        </p:nvCxnSpPr>
        <p:spPr>
          <a:xfrm flipV="1">
            <a:off x="7244807" y="2891151"/>
            <a:ext cx="2751183" cy="271250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91218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5"/>
                                        </p:tgtEl>
                                      </p:cBhvr>
                                    </p:animEffect>
                                    <p:set>
                                      <p:cBhvr>
                                        <p:cTn id="7" dur="1" fill="hold">
                                          <p:stCondLst>
                                            <p:cond delay="499"/>
                                          </p:stCondLst>
                                        </p:cTn>
                                        <p:tgtEl>
                                          <p:spTgt spid="11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500"/>
                                        <p:tgtEl>
                                          <p:spTgt spid="10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500"/>
                                        <p:tgtEl>
                                          <p:spTgt spid="1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wipe(up)">
                                      <p:cBhvr>
                                        <p:cTn id="28" dur="500"/>
                                        <p:tgtEl>
                                          <p:spTgt spid="119"/>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55"/>
                                        </p:tgtEl>
                                      </p:cBhvr>
                                    </p:animEffect>
                                    <p:set>
                                      <p:cBhvr>
                                        <p:cTn id="42" dur="1" fill="hold">
                                          <p:stCondLst>
                                            <p:cond delay="499"/>
                                          </p:stCondLst>
                                        </p:cTn>
                                        <p:tgtEl>
                                          <p:spTgt spid="15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7"/>
                                        </p:tgtEl>
                                      </p:cBhvr>
                                    </p:animEffect>
                                    <p:set>
                                      <p:cBhvr>
                                        <p:cTn id="45" dur="1" fill="hold">
                                          <p:stCondLst>
                                            <p:cond delay="499"/>
                                          </p:stCondLst>
                                        </p:cTn>
                                        <p:tgtEl>
                                          <p:spTgt spid="157"/>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19"/>
                                        </p:tgtEl>
                                      </p:cBhvr>
                                    </p:animEffect>
                                    <p:set>
                                      <p:cBhvr>
                                        <p:cTn id="48" dur="1" fill="hold">
                                          <p:stCondLst>
                                            <p:cond delay="499"/>
                                          </p:stCondLst>
                                        </p:cTn>
                                        <p:tgtEl>
                                          <p:spTgt spid="11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66"/>
                                        </p:tgtEl>
                                        <p:attrNameLst>
                                          <p:attrName>style.visibility</p:attrName>
                                        </p:attrNameLst>
                                      </p:cBhvr>
                                      <p:to>
                                        <p:strVal val="visible"/>
                                      </p:to>
                                    </p:set>
                                    <p:animEffect transition="in" filter="fade">
                                      <p:cBhvr>
                                        <p:cTn id="58" dur="500"/>
                                        <p:tgtEl>
                                          <p:spTgt spid="16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fade">
                                      <p:cBhvr>
                                        <p:cTn id="62" dur="500"/>
                                        <p:tgtEl>
                                          <p:spTgt spid="101"/>
                                        </p:tgtEl>
                                      </p:cBhvr>
                                    </p:animEffect>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1"/>
                                        </p:tgtEl>
                                        <p:attrNameLst>
                                          <p:attrName>style.visibility</p:attrName>
                                        </p:attrNameLst>
                                      </p:cBhvr>
                                      <p:to>
                                        <p:strVal val="visible"/>
                                      </p:to>
                                    </p:set>
                                    <p:animEffect transition="in" filter="fade">
                                      <p:cBhvr>
                                        <p:cTn id="7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19" grpId="0" animBg="1"/>
      <p:bldP spid="119" grpId="1" animBg="1"/>
      <p:bldP spid="155" grpId="0" animBg="1"/>
      <p:bldP spid="15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dirty="0"/>
              <a:t>IoT </a:t>
            </a:r>
            <a:r>
              <a:rPr lang="sv-SE" dirty="0" err="1"/>
              <a:t>Message</a:t>
            </a:r>
            <a:r>
              <a:rPr lang="sv-SE" dirty="0"/>
              <a:t> Exchange </a:t>
            </a:r>
            <a:r>
              <a:rPr lang="sv-SE" dirty="0" err="1"/>
              <a:t>Patterns</a:t>
            </a:r>
            <a:endParaRPr lang="en-IN" sz="4705" dirty="0">
              <a:solidFill>
                <a:schemeClr val="tx2"/>
              </a:solidFill>
            </a:endParaRPr>
          </a:p>
        </p:txBody>
      </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987115"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State</a:t>
            </a:r>
          </a:p>
        </p:txBody>
      </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1" name="Connector: Elbow 160">
            <a:extLst>
              <a:ext uri="{FF2B5EF4-FFF2-40B4-BE49-F238E27FC236}">
                <a16:creationId xmlns:a16="http://schemas.microsoft.com/office/drawing/2014/main" id="{8767D011-E66A-4D31-8524-D95842C510A9}"/>
              </a:ext>
            </a:extLst>
          </p:cNvPr>
          <p:cNvCxnSpPr>
            <a:cxnSpLocks/>
            <a:stCxn id="114" idx="3"/>
          </p:cNvCxnSpPr>
          <p:nvPr/>
        </p:nvCxnSpPr>
        <p:spPr>
          <a:xfrm flipV="1">
            <a:off x="7454265" y="2816451"/>
            <a:ext cx="2541726" cy="164568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
        <p:nvSpPr>
          <p:cNvPr id="112" name="Rectangle: Rounded Corners 111">
            <a:extLst>
              <a:ext uri="{FF2B5EF4-FFF2-40B4-BE49-F238E27FC236}">
                <a16:creationId xmlns:a16="http://schemas.microsoft.com/office/drawing/2014/main" id="{514CFB06-C360-4601-8897-33A2DF374FA3}"/>
              </a:ext>
            </a:extLst>
          </p:cNvPr>
          <p:cNvSpPr/>
          <p:nvPr/>
        </p:nvSpPr>
        <p:spPr bwMode="auto">
          <a:xfrm>
            <a:off x="5915422" y="3575217"/>
            <a:ext cx="1733067" cy="1736254"/>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nvGrpSpPr>
          <p:cNvPr id="7" name="Group 6">
            <a:extLst>
              <a:ext uri="{FF2B5EF4-FFF2-40B4-BE49-F238E27FC236}">
                <a16:creationId xmlns:a16="http://schemas.microsoft.com/office/drawing/2014/main" id="{744EDDCD-3B60-4CE9-A820-C5516F2402F1}"/>
              </a:ext>
            </a:extLst>
          </p:cNvPr>
          <p:cNvGrpSpPr/>
          <p:nvPr/>
        </p:nvGrpSpPr>
        <p:grpSpPr>
          <a:xfrm>
            <a:off x="5788909" y="3417281"/>
            <a:ext cx="373747" cy="387105"/>
            <a:chOff x="4922605" y="2279443"/>
            <a:chExt cx="381241" cy="394867"/>
          </a:xfrm>
        </p:grpSpPr>
        <p:sp>
          <p:nvSpPr>
            <p:cNvPr id="3" name="Rectangle 2">
              <a:extLst>
                <a:ext uri="{FF2B5EF4-FFF2-40B4-BE49-F238E27FC236}">
                  <a16:creationId xmlns:a16="http://schemas.microsoft.com/office/drawing/2014/main" id="{852FDED9-A971-4F4A-9F95-05B4CD24686C}"/>
                </a:ext>
              </a:extLst>
            </p:cNvPr>
            <p:cNvSpPr/>
            <p:nvPr/>
          </p:nvSpPr>
          <p:spPr bwMode="auto">
            <a:xfrm>
              <a:off x="4922605" y="2279443"/>
              <a:ext cx="381241" cy="394867"/>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08" name="Frame 5">
              <a:extLst>
                <a:ext uri="{FF2B5EF4-FFF2-40B4-BE49-F238E27FC236}">
                  <a16:creationId xmlns:a16="http://schemas.microsoft.com/office/drawing/2014/main" id="{9B09FCE0-705C-4F87-8656-42DF6CAEA3AC}"/>
                </a:ext>
              </a:extLst>
            </p:cNvPr>
            <p:cNvSpPr>
              <a:spLocks noChangeAspect="1"/>
            </p:cNvSpPr>
            <p:nvPr/>
          </p:nvSpPr>
          <p:spPr bwMode="auto">
            <a:xfrm>
              <a:off x="4947371" y="2307316"/>
              <a:ext cx="336279" cy="33619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B5D2CFA-3E6D-46BD-B4AE-6F68B4138762}"/>
              </a:ext>
            </a:extLst>
          </p:cNvPr>
          <p:cNvSpPr/>
          <p:nvPr/>
        </p:nvSpPr>
        <p:spPr bwMode="auto">
          <a:xfrm>
            <a:off x="6109643" y="3857974"/>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sv-SE" sz="1765" dirty="0">
                <a:solidFill>
                  <a:schemeClr val="tx1"/>
                </a:solidFill>
              </a:rPr>
              <a:t>Tags</a:t>
            </a:r>
            <a:endParaRPr lang="sv-SE" sz="1961" dirty="0">
              <a:solidFill>
                <a:schemeClr val="tx1"/>
              </a:solidFill>
            </a:endParaRPr>
          </a:p>
        </p:txBody>
      </p:sp>
      <p:sp>
        <p:nvSpPr>
          <p:cNvPr id="114" name="Rectangle 113">
            <a:extLst>
              <a:ext uri="{FF2B5EF4-FFF2-40B4-BE49-F238E27FC236}">
                <a16:creationId xmlns:a16="http://schemas.microsoft.com/office/drawing/2014/main" id="{58EBA68F-3104-4184-84C5-237B5E74A1C3}"/>
              </a:ext>
            </a:extLst>
          </p:cNvPr>
          <p:cNvSpPr/>
          <p:nvPr/>
        </p:nvSpPr>
        <p:spPr bwMode="auto">
          <a:xfrm>
            <a:off x="6109642" y="4287258"/>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gradFill>
                  <a:gsLst>
                    <a:gs pos="5417">
                      <a:schemeClr val="accent6"/>
                    </a:gs>
                    <a:gs pos="100000">
                      <a:schemeClr val="accent6"/>
                    </a:gs>
                  </a:gsLst>
                  <a:lin ang="5400000" scaled="0"/>
                </a:gradFill>
              </a:rPr>
              <a:t>Desired</a:t>
            </a:r>
            <a:endParaRPr lang="en-US" sz="1961" dirty="0">
              <a:gradFill>
                <a:gsLst>
                  <a:gs pos="5417">
                    <a:schemeClr val="accent6"/>
                  </a:gs>
                  <a:gs pos="100000">
                    <a:schemeClr val="accent6"/>
                  </a:gs>
                </a:gsLst>
                <a:lin ang="5400000" scaled="0"/>
              </a:gradFill>
            </a:endParaRPr>
          </a:p>
        </p:txBody>
      </p:sp>
      <p:sp>
        <p:nvSpPr>
          <p:cNvPr id="117" name="Rectangle 116">
            <a:extLst>
              <a:ext uri="{FF2B5EF4-FFF2-40B4-BE49-F238E27FC236}">
                <a16:creationId xmlns:a16="http://schemas.microsoft.com/office/drawing/2014/main" id="{5AB8A091-F810-485E-81A9-25B0189E2F98}"/>
              </a:ext>
            </a:extLst>
          </p:cNvPr>
          <p:cNvSpPr/>
          <p:nvPr/>
        </p:nvSpPr>
        <p:spPr bwMode="auto">
          <a:xfrm>
            <a:off x="6109642" y="4737196"/>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solidFill>
                  <a:srgbClr val="FF0000"/>
                </a:solidFill>
              </a:rPr>
              <a:t>Reported</a:t>
            </a:r>
            <a:endParaRPr lang="en-US" sz="1961" dirty="0">
              <a:solidFill>
                <a:srgbClr val="FF0000"/>
              </a:solidFill>
            </a:endParaRPr>
          </a:p>
        </p:txBody>
      </p:sp>
      <p:cxnSp>
        <p:nvCxnSpPr>
          <p:cNvPr id="156" name="Connector: Elbow 155">
            <a:extLst>
              <a:ext uri="{FF2B5EF4-FFF2-40B4-BE49-F238E27FC236}">
                <a16:creationId xmlns:a16="http://schemas.microsoft.com/office/drawing/2014/main" id="{A4510213-D7F3-4DFC-B320-7E9DBC09A1E6}"/>
              </a:ext>
            </a:extLst>
          </p:cNvPr>
          <p:cNvCxnSpPr>
            <a:cxnSpLocks/>
            <a:endCxn id="117" idx="3"/>
          </p:cNvCxnSpPr>
          <p:nvPr/>
        </p:nvCxnSpPr>
        <p:spPr>
          <a:xfrm rot="10800000" flipV="1">
            <a:off x="7454265" y="2980792"/>
            <a:ext cx="2538164" cy="1931285"/>
          </a:xfrm>
          <a:prstGeom prst="bentConnector3">
            <a:avLst>
              <a:gd name="adj1" fmla="val 4293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630CCDF-EE19-4116-B3E9-C819D305F1E0}"/>
              </a:ext>
            </a:extLst>
          </p:cNvPr>
          <p:cNvGrpSpPr/>
          <p:nvPr/>
        </p:nvGrpSpPr>
        <p:grpSpPr>
          <a:xfrm>
            <a:off x="2831305" y="2837789"/>
            <a:ext cx="1714891" cy="3619489"/>
            <a:chOff x="2888078" y="2894196"/>
            <a:chExt cx="1749278" cy="3692067"/>
          </a:xfrm>
        </p:grpSpPr>
        <p:grpSp>
          <p:nvGrpSpPr>
            <p:cNvPr id="20" name="Group 19">
              <a:extLst>
                <a:ext uri="{FF2B5EF4-FFF2-40B4-BE49-F238E27FC236}">
                  <a16:creationId xmlns:a16="http://schemas.microsoft.com/office/drawing/2014/main" id="{DF57B673-8D5F-46DE-9EE7-8A2C302149C8}"/>
                </a:ext>
              </a:extLst>
            </p:cNvPr>
            <p:cNvGrpSpPr/>
            <p:nvPr/>
          </p:nvGrpSpPr>
          <p:grpSpPr>
            <a:xfrm>
              <a:off x="2888078" y="2943945"/>
              <a:ext cx="1276987" cy="3571122"/>
              <a:chOff x="587256" y="2519899"/>
              <a:chExt cx="1505389" cy="4209855"/>
            </a:xfrm>
          </p:grpSpPr>
          <p:pic>
            <p:nvPicPr>
              <p:cNvPr id="162" name="Picture 161">
                <a:extLst>
                  <a:ext uri="{FF2B5EF4-FFF2-40B4-BE49-F238E27FC236}">
                    <a16:creationId xmlns:a16="http://schemas.microsoft.com/office/drawing/2014/main" id="{904CAA0C-D7CA-4584-9535-6C467FC3DF61}"/>
                  </a:ext>
                </a:extLst>
              </p:cNvPr>
              <p:cNvPicPr>
                <a:picLocks noChangeAspect="1"/>
              </p:cNvPicPr>
              <p:nvPr/>
            </p:nvPicPr>
            <p:blipFill>
              <a:blip r:embed="rId3"/>
              <a:stretch>
                <a:fillRect/>
              </a:stretch>
            </p:blipFill>
            <p:spPr>
              <a:xfrm>
                <a:off x="956030" y="2519899"/>
                <a:ext cx="826960" cy="826960"/>
              </a:xfrm>
              <a:prstGeom prst="rect">
                <a:avLst/>
              </a:prstGeom>
            </p:spPr>
          </p:pic>
          <p:pic>
            <p:nvPicPr>
              <p:cNvPr id="163" name="Picture 162">
                <a:extLst>
                  <a:ext uri="{FF2B5EF4-FFF2-40B4-BE49-F238E27FC236}">
                    <a16:creationId xmlns:a16="http://schemas.microsoft.com/office/drawing/2014/main" id="{9CC74494-CA08-4480-8C29-1581AF0D99F1}"/>
                  </a:ext>
                </a:extLst>
              </p:cNvPr>
              <p:cNvPicPr>
                <a:picLocks noChangeAspect="1"/>
              </p:cNvPicPr>
              <p:nvPr/>
            </p:nvPicPr>
            <p:blipFill>
              <a:blip r:embed="rId4"/>
              <a:stretch>
                <a:fillRect/>
              </a:stretch>
            </p:blipFill>
            <p:spPr>
              <a:xfrm>
                <a:off x="1062518" y="4120805"/>
                <a:ext cx="687504" cy="687504"/>
              </a:xfrm>
              <a:prstGeom prst="rect">
                <a:avLst/>
              </a:prstGeom>
            </p:spPr>
          </p:pic>
          <p:pic>
            <p:nvPicPr>
              <p:cNvPr id="167" name="Picture 166">
                <a:extLst>
                  <a:ext uri="{FF2B5EF4-FFF2-40B4-BE49-F238E27FC236}">
                    <a16:creationId xmlns:a16="http://schemas.microsoft.com/office/drawing/2014/main" id="{1AA2FBBF-FE67-4786-A0F2-06990EB89401}"/>
                  </a:ext>
                </a:extLst>
              </p:cNvPr>
              <p:cNvPicPr>
                <a:picLocks noChangeAspect="1"/>
              </p:cNvPicPr>
              <p:nvPr/>
            </p:nvPicPr>
            <p:blipFill>
              <a:blip r:embed="rId5"/>
              <a:stretch>
                <a:fillRect/>
              </a:stretch>
            </p:blipFill>
            <p:spPr>
              <a:xfrm>
                <a:off x="956030" y="5510322"/>
                <a:ext cx="695804" cy="695804"/>
              </a:xfrm>
              <a:prstGeom prst="rect">
                <a:avLst/>
              </a:prstGeom>
            </p:spPr>
          </p:pic>
          <p:sp>
            <p:nvSpPr>
              <p:cNvPr id="168" name="TextBox 167">
                <a:extLst>
                  <a:ext uri="{FF2B5EF4-FFF2-40B4-BE49-F238E27FC236}">
                    <a16:creationId xmlns:a16="http://schemas.microsoft.com/office/drawing/2014/main" id="{DA5FA9FD-2043-432D-B99E-1A724216B227}"/>
                  </a:ext>
                </a:extLst>
              </p:cNvPr>
              <p:cNvSpPr txBox="1"/>
              <p:nvPr/>
            </p:nvSpPr>
            <p:spPr>
              <a:xfrm>
                <a:off x="652834" y="3160393"/>
                <a:ext cx="1433351" cy="80547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Function App</a:t>
                </a:r>
              </a:p>
            </p:txBody>
          </p:sp>
          <p:sp>
            <p:nvSpPr>
              <p:cNvPr id="169" name="TextBox 168">
                <a:extLst>
                  <a:ext uri="{FF2B5EF4-FFF2-40B4-BE49-F238E27FC236}">
                    <a16:creationId xmlns:a16="http://schemas.microsoft.com/office/drawing/2014/main" id="{0D01DFCD-EFAB-4209-8E09-89512639F511}"/>
                  </a:ext>
                </a:extLst>
              </p:cNvPr>
              <p:cNvSpPr txBox="1"/>
              <p:nvPr/>
            </p:nvSpPr>
            <p:spPr>
              <a:xfrm>
                <a:off x="659294" y="4767340"/>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Logic App</a:t>
                </a:r>
              </a:p>
            </p:txBody>
          </p:sp>
          <p:sp>
            <p:nvSpPr>
              <p:cNvPr id="170" name="TextBox 169">
                <a:extLst>
                  <a:ext uri="{FF2B5EF4-FFF2-40B4-BE49-F238E27FC236}">
                    <a16:creationId xmlns:a16="http://schemas.microsoft.com/office/drawing/2014/main" id="{2D968C3C-4231-48E6-A951-69F084E5CECE}"/>
                  </a:ext>
                </a:extLst>
              </p:cNvPr>
              <p:cNvSpPr txBox="1"/>
              <p:nvPr/>
            </p:nvSpPr>
            <p:spPr>
              <a:xfrm>
                <a:off x="587256" y="6152861"/>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Custom</a:t>
                </a:r>
              </a:p>
            </p:txBody>
          </p:sp>
        </p:grpSp>
        <p:sp>
          <p:nvSpPr>
            <p:cNvPr id="23" name="Right Brace 22">
              <a:extLst>
                <a:ext uri="{FF2B5EF4-FFF2-40B4-BE49-F238E27FC236}">
                  <a16:creationId xmlns:a16="http://schemas.microsoft.com/office/drawing/2014/main" id="{8498C0A4-B7B3-4F60-BC43-08FC967536CC}"/>
                </a:ext>
              </a:extLst>
            </p:cNvPr>
            <p:cNvSpPr/>
            <p:nvPr/>
          </p:nvSpPr>
          <p:spPr>
            <a:xfrm>
              <a:off x="4400450" y="2894196"/>
              <a:ext cx="236906" cy="3692067"/>
            </a:xfrm>
            <a:prstGeom prst="rightBrace">
              <a:avLst>
                <a:gd name="adj1" fmla="val 12167"/>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grpSp>
      <p:sp>
        <p:nvSpPr>
          <p:cNvPr id="171" name="Striped Right Arrow 8">
            <a:extLst>
              <a:ext uri="{FF2B5EF4-FFF2-40B4-BE49-F238E27FC236}">
                <a16:creationId xmlns:a16="http://schemas.microsoft.com/office/drawing/2014/main" id="{F4C5D909-5297-4CFB-BBA6-B083631ABCBA}"/>
              </a:ext>
            </a:extLst>
          </p:cNvPr>
          <p:cNvSpPr/>
          <p:nvPr/>
        </p:nvSpPr>
        <p:spPr bwMode="auto">
          <a:xfrm>
            <a:off x="4896723" y="4325338"/>
            <a:ext cx="1149390"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2" name="Striped Right Arrow 8">
            <a:extLst>
              <a:ext uri="{FF2B5EF4-FFF2-40B4-BE49-F238E27FC236}">
                <a16:creationId xmlns:a16="http://schemas.microsoft.com/office/drawing/2014/main" id="{1D390FE5-2DA7-417F-8870-76ACA2277E7F}"/>
              </a:ext>
            </a:extLst>
          </p:cNvPr>
          <p:cNvSpPr/>
          <p:nvPr/>
        </p:nvSpPr>
        <p:spPr bwMode="auto">
          <a:xfrm rot="10800000">
            <a:off x="4824989" y="4756235"/>
            <a:ext cx="1194802"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27" name="Group 26">
            <a:extLst>
              <a:ext uri="{FF2B5EF4-FFF2-40B4-BE49-F238E27FC236}">
                <a16:creationId xmlns:a16="http://schemas.microsoft.com/office/drawing/2014/main" id="{33BAC39F-F6DC-4855-A3A1-6F661D6840C9}"/>
              </a:ext>
            </a:extLst>
          </p:cNvPr>
          <p:cNvGrpSpPr/>
          <p:nvPr/>
        </p:nvGrpSpPr>
        <p:grpSpPr>
          <a:xfrm>
            <a:off x="9950586" y="2108328"/>
            <a:ext cx="1951703" cy="4212343"/>
            <a:chOff x="10150115" y="2150107"/>
            <a:chExt cx="1990839" cy="4296809"/>
          </a:xfrm>
        </p:grpSpPr>
        <p:sp>
          <p:nvSpPr>
            <p:cNvPr id="25" name="Rectangle 24">
              <a:extLst>
                <a:ext uri="{FF2B5EF4-FFF2-40B4-BE49-F238E27FC236}">
                  <a16:creationId xmlns:a16="http://schemas.microsoft.com/office/drawing/2014/main" id="{3B30478B-70BB-45B8-A689-4DEF628884F2}"/>
                </a:ext>
              </a:extLst>
            </p:cNvPr>
            <p:cNvSpPr/>
            <p:nvPr/>
          </p:nvSpPr>
          <p:spPr bwMode="auto">
            <a:xfrm>
              <a:off x="10150115" y="2150107"/>
              <a:ext cx="1645902" cy="659452"/>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3" name="Rectangle 172">
              <a:extLst>
                <a:ext uri="{FF2B5EF4-FFF2-40B4-BE49-F238E27FC236}">
                  <a16:creationId xmlns:a16="http://schemas.microsoft.com/office/drawing/2014/main" id="{AD97D549-EEF0-4968-BB73-DB5BC6D2EB3E}"/>
                </a:ext>
              </a:extLst>
            </p:cNvPr>
            <p:cNvSpPr/>
            <p:nvPr/>
          </p:nvSpPr>
          <p:spPr bwMode="auto">
            <a:xfrm>
              <a:off x="10495052" y="2796254"/>
              <a:ext cx="1645902" cy="329211"/>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4" name="Rectangle 173">
              <a:extLst>
                <a:ext uri="{FF2B5EF4-FFF2-40B4-BE49-F238E27FC236}">
                  <a16:creationId xmlns:a16="http://schemas.microsoft.com/office/drawing/2014/main" id="{B460F31B-AEC0-46DF-9787-74184AF54620}"/>
                </a:ext>
              </a:extLst>
            </p:cNvPr>
            <p:cNvSpPr/>
            <p:nvPr/>
          </p:nvSpPr>
          <p:spPr bwMode="auto">
            <a:xfrm>
              <a:off x="10192797" y="3098521"/>
              <a:ext cx="1645902" cy="3348395"/>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sp>
        <p:nvSpPr>
          <p:cNvPr id="31" name="Rectangle 30">
            <a:extLst>
              <a:ext uri="{FF2B5EF4-FFF2-40B4-BE49-F238E27FC236}">
                <a16:creationId xmlns:a16="http://schemas.microsoft.com/office/drawing/2014/main" id="{17CDE4AB-7A0F-4FEF-83A3-F827657B67C5}"/>
              </a:ext>
            </a:extLst>
          </p:cNvPr>
          <p:cNvSpPr/>
          <p:nvPr/>
        </p:nvSpPr>
        <p:spPr bwMode="auto">
          <a:xfrm>
            <a:off x="6447880" y="3352132"/>
            <a:ext cx="721753" cy="4172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sv-SE" sz="1961" dirty="0">
                <a:solidFill>
                  <a:schemeClr val="tx1"/>
                </a:solidFill>
              </a:rPr>
              <a:t>Twin</a:t>
            </a:r>
          </a:p>
        </p:txBody>
      </p:sp>
    </p:spTree>
    <p:extLst>
      <p:ext uri="{BB962C8B-B14F-4D97-AF65-F5344CB8AC3E}">
        <p14:creationId xmlns:p14="http://schemas.microsoft.com/office/powerpoint/2010/main" val="3437835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500"/>
                                        <p:tgtEl>
                                          <p:spTgt spid="17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1"/>
                                        </p:tgtEl>
                                        <p:attrNameLst>
                                          <p:attrName>style.visibility</p:attrName>
                                        </p:attrNameLst>
                                      </p:cBhvr>
                                      <p:to>
                                        <p:strVal val="visible"/>
                                      </p:to>
                                    </p:set>
                                    <p:animEffect transition="in" filter="fade">
                                      <p:cBhvr>
                                        <p:cTn id="29" dur="500"/>
                                        <p:tgtEl>
                                          <p:spTgt spid="16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6"/>
                                        </p:tgtEl>
                                        <p:attrNameLst>
                                          <p:attrName>style.visibility</p:attrName>
                                        </p:attrNameLst>
                                      </p:cBhvr>
                                      <p:to>
                                        <p:strVal val="visible"/>
                                      </p:to>
                                    </p:set>
                                    <p:animEffect transition="in" filter="fade">
                                      <p:cBhvr>
                                        <p:cTn id="39" dur="500"/>
                                        <p:tgtEl>
                                          <p:spTgt spid="1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2"/>
                                        </p:tgtEl>
                                        <p:attrNameLst>
                                          <p:attrName>style.visibility</p:attrName>
                                        </p:attrNameLst>
                                      </p:cBhvr>
                                      <p:to>
                                        <p:strVal val="visible"/>
                                      </p:to>
                                    </p:set>
                                    <p:animEffect transition="in" filter="fade">
                                      <p:cBhvr>
                                        <p:cTn id="44"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4" grpId="0" animBg="1"/>
      <p:bldP spid="117" grpId="0" animBg="1"/>
      <p:bldP spid="171" grpId="0" animBg="1"/>
      <p:bldP spid="1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b="1" dirty="0"/>
              <a:t>Common IoT </a:t>
            </a:r>
            <a:r>
              <a:rPr lang="sv-SE" b="1" dirty="0" err="1"/>
              <a:t>protocols</a:t>
            </a:r>
            <a:endParaRPr lang="sv-SE" b="1" dirty="0"/>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660145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902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a:xfrm>
            <a:off x="838200" y="1825624"/>
            <a:ext cx="10515600" cy="4738461"/>
          </a:xfrm>
        </p:spPr>
        <p:txBody>
          <a:bodyPr>
            <a:normAutofit/>
          </a:bodyPr>
          <a:lstStyle/>
          <a:p>
            <a:endParaRPr lang="en-US" dirty="0"/>
          </a:p>
          <a:p>
            <a:r>
              <a:rPr lang="en-US" dirty="0"/>
              <a:t>De facto standard communication protocol, widely spread for connecting industrial electronic devices.</a:t>
            </a:r>
          </a:p>
          <a:p>
            <a:r>
              <a:rPr lang="en-US" dirty="0"/>
              <a:t>Devices: Heat pumps, energy meters, PLC, …</a:t>
            </a:r>
          </a:p>
          <a:p>
            <a:r>
              <a:rPr lang="en-US" dirty="0"/>
              <a:t>Other versions: Modbus RTU, Modbus TCP,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D9EA4566-3628-4BC6-9A47-1DFA07E4B330}"/>
              </a:ext>
            </a:extLst>
          </p:cNvPr>
          <p:cNvPicPr>
            <a:picLocks noChangeAspect="1"/>
          </p:cNvPicPr>
          <p:nvPr/>
        </p:nvPicPr>
        <p:blipFill>
          <a:blip r:embed="rId2"/>
          <a:stretch>
            <a:fillRect/>
          </a:stretch>
        </p:blipFill>
        <p:spPr>
          <a:xfrm>
            <a:off x="4729843" y="1152887"/>
            <a:ext cx="2317567" cy="822736"/>
          </a:xfrm>
          <a:prstGeom prst="rect">
            <a:avLst/>
          </a:prstGeom>
        </p:spPr>
      </p:pic>
      <p:pic>
        <p:nvPicPr>
          <p:cNvPr id="6" name="Picture 5">
            <a:extLst>
              <a:ext uri="{FF2B5EF4-FFF2-40B4-BE49-F238E27FC236}">
                <a16:creationId xmlns:a16="http://schemas.microsoft.com/office/drawing/2014/main" id="{CBDC2FDD-5A26-4F48-B84F-2E9461874C87}"/>
              </a:ext>
            </a:extLst>
          </p:cNvPr>
          <p:cNvPicPr>
            <a:picLocks noChangeAspect="1"/>
          </p:cNvPicPr>
          <p:nvPr/>
        </p:nvPicPr>
        <p:blipFill>
          <a:blip r:embed="rId3"/>
          <a:stretch>
            <a:fillRect/>
          </a:stretch>
        </p:blipFill>
        <p:spPr>
          <a:xfrm>
            <a:off x="1212261" y="4298632"/>
            <a:ext cx="876217" cy="2265453"/>
          </a:xfrm>
          <a:prstGeom prst="rect">
            <a:avLst/>
          </a:prstGeom>
        </p:spPr>
      </p:pic>
      <p:pic>
        <p:nvPicPr>
          <p:cNvPr id="7" name="Picture 6">
            <a:extLst>
              <a:ext uri="{FF2B5EF4-FFF2-40B4-BE49-F238E27FC236}">
                <a16:creationId xmlns:a16="http://schemas.microsoft.com/office/drawing/2014/main" id="{B1245C4F-EE4A-4726-B2C3-8CF9F5C45797}"/>
              </a:ext>
            </a:extLst>
          </p:cNvPr>
          <p:cNvPicPr>
            <a:picLocks noChangeAspect="1"/>
          </p:cNvPicPr>
          <p:nvPr/>
        </p:nvPicPr>
        <p:blipFill>
          <a:blip r:embed="rId4"/>
          <a:stretch>
            <a:fillRect/>
          </a:stretch>
        </p:blipFill>
        <p:spPr>
          <a:xfrm>
            <a:off x="2655705" y="4473750"/>
            <a:ext cx="1845538" cy="1653960"/>
          </a:xfrm>
          <a:prstGeom prst="rect">
            <a:avLst/>
          </a:prstGeom>
        </p:spPr>
      </p:pic>
      <p:pic>
        <p:nvPicPr>
          <p:cNvPr id="8" name="Picture 7">
            <a:extLst>
              <a:ext uri="{FF2B5EF4-FFF2-40B4-BE49-F238E27FC236}">
                <a16:creationId xmlns:a16="http://schemas.microsoft.com/office/drawing/2014/main" id="{C11638D8-514F-4158-8BCD-8A389AB4C1DB}"/>
              </a:ext>
            </a:extLst>
          </p:cNvPr>
          <p:cNvPicPr>
            <a:picLocks noChangeAspect="1"/>
          </p:cNvPicPr>
          <p:nvPr/>
        </p:nvPicPr>
        <p:blipFill>
          <a:blip r:embed="rId5"/>
          <a:stretch>
            <a:fillRect/>
          </a:stretch>
        </p:blipFill>
        <p:spPr>
          <a:xfrm>
            <a:off x="5324861" y="4473750"/>
            <a:ext cx="2792556" cy="1653960"/>
          </a:xfrm>
          <a:prstGeom prst="rect">
            <a:avLst/>
          </a:prstGeom>
        </p:spPr>
      </p:pic>
    </p:spTree>
    <p:extLst>
      <p:ext uri="{BB962C8B-B14F-4D97-AF65-F5344CB8AC3E}">
        <p14:creationId xmlns:p14="http://schemas.microsoft.com/office/powerpoint/2010/main" val="62938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Modbus</a:t>
            </a:r>
            <a:endParaRPr lang="en-US" dirty="0"/>
          </a:p>
        </p:txBody>
      </p:sp>
    </p:spTree>
    <p:extLst>
      <p:ext uri="{BB962C8B-B14F-4D97-AF65-F5344CB8AC3E}">
        <p14:creationId xmlns:p14="http://schemas.microsoft.com/office/powerpoint/2010/main" val="1927946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p:txBody>
          <a:bodyPr/>
          <a:lstStyle/>
          <a:p>
            <a:r>
              <a:rPr lang="en-US" dirty="0"/>
              <a:t>M-bus (Meter-Bus) standardized protocol for remote reading of meters.</a:t>
            </a:r>
          </a:p>
          <a:p>
            <a:r>
              <a:rPr lang="en-US" dirty="0"/>
              <a:t>Other versions: Wireless M-bus.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71B04E27-6793-404D-AD9F-EA9228EED616}"/>
              </a:ext>
            </a:extLst>
          </p:cNvPr>
          <p:cNvPicPr>
            <a:picLocks noChangeAspect="1"/>
          </p:cNvPicPr>
          <p:nvPr/>
        </p:nvPicPr>
        <p:blipFill>
          <a:blip r:embed="rId2"/>
          <a:stretch>
            <a:fillRect/>
          </a:stretch>
        </p:blipFill>
        <p:spPr>
          <a:xfrm>
            <a:off x="5071111" y="1120231"/>
            <a:ext cx="1635518" cy="581434"/>
          </a:xfrm>
          <a:prstGeom prst="rect">
            <a:avLst/>
          </a:prstGeom>
        </p:spPr>
      </p:pic>
      <p:pic>
        <p:nvPicPr>
          <p:cNvPr id="5" name="Picture 4">
            <a:extLst>
              <a:ext uri="{FF2B5EF4-FFF2-40B4-BE49-F238E27FC236}">
                <a16:creationId xmlns:a16="http://schemas.microsoft.com/office/drawing/2014/main" id="{FD200CEF-0FE6-41C1-B1FF-CC22B2A8F574}"/>
              </a:ext>
            </a:extLst>
          </p:cNvPr>
          <p:cNvPicPr>
            <a:picLocks noChangeAspect="1"/>
          </p:cNvPicPr>
          <p:nvPr/>
        </p:nvPicPr>
        <p:blipFill>
          <a:blip r:embed="rId3"/>
          <a:stretch>
            <a:fillRect/>
          </a:stretch>
        </p:blipFill>
        <p:spPr>
          <a:xfrm>
            <a:off x="838200" y="3842114"/>
            <a:ext cx="2364242" cy="1627478"/>
          </a:xfrm>
          <a:prstGeom prst="rect">
            <a:avLst/>
          </a:prstGeom>
        </p:spPr>
      </p:pic>
      <p:pic>
        <p:nvPicPr>
          <p:cNvPr id="6" name="Picture 5">
            <a:extLst>
              <a:ext uri="{FF2B5EF4-FFF2-40B4-BE49-F238E27FC236}">
                <a16:creationId xmlns:a16="http://schemas.microsoft.com/office/drawing/2014/main" id="{3FDBE07F-8C43-4530-AC6D-FA05D0ECB697}"/>
              </a:ext>
            </a:extLst>
          </p:cNvPr>
          <p:cNvPicPr>
            <a:picLocks noChangeAspect="1"/>
          </p:cNvPicPr>
          <p:nvPr/>
        </p:nvPicPr>
        <p:blipFill>
          <a:blip r:embed="rId4"/>
          <a:stretch>
            <a:fillRect/>
          </a:stretch>
        </p:blipFill>
        <p:spPr>
          <a:xfrm>
            <a:off x="3896639" y="3842114"/>
            <a:ext cx="2307797" cy="1646900"/>
          </a:xfrm>
          <a:prstGeom prst="rect">
            <a:avLst/>
          </a:prstGeom>
        </p:spPr>
      </p:pic>
      <p:pic>
        <p:nvPicPr>
          <p:cNvPr id="7" name="Picture 6">
            <a:extLst>
              <a:ext uri="{FF2B5EF4-FFF2-40B4-BE49-F238E27FC236}">
                <a16:creationId xmlns:a16="http://schemas.microsoft.com/office/drawing/2014/main" id="{8E796866-A410-4F10-AC7A-22C8A5229D96}"/>
              </a:ext>
            </a:extLst>
          </p:cNvPr>
          <p:cNvPicPr>
            <a:picLocks noChangeAspect="1"/>
          </p:cNvPicPr>
          <p:nvPr/>
        </p:nvPicPr>
        <p:blipFill>
          <a:blip r:embed="rId5"/>
          <a:stretch>
            <a:fillRect/>
          </a:stretch>
        </p:blipFill>
        <p:spPr>
          <a:xfrm>
            <a:off x="7190300" y="3842114"/>
            <a:ext cx="2072575" cy="1646900"/>
          </a:xfrm>
          <a:prstGeom prst="rect">
            <a:avLst/>
          </a:prstGeom>
        </p:spPr>
      </p:pic>
    </p:spTree>
    <p:extLst>
      <p:ext uri="{BB962C8B-B14F-4D97-AF65-F5344CB8AC3E}">
        <p14:creationId xmlns:p14="http://schemas.microsoft.com/office/powerpoint/2010/main" val="3611730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107153" y="2933816"/>
            <a:ext cx="12084847" cy="338554"/>
          </a:xfrm>
          <a:prstGeom prst="rect">
            <a:avLst/>
          </a:prstGeom>
          <a:noFill/>
        </p:spPr>
        <p:txBody>
          <a:bodyPr wrap="none" rtlCol="0">
            <a:spAutoFit/>
          </a:bodyPr>
          <a:lstStyle/>
          <a:p>
            <a:r>
              <a:rPr lang="en-US" sz="1600" b="1" dirty="0">
                <a:solidFill>
                  <a:schemeClr val="accent2"/>
                </a:solidFill>
              </a:rPr>
              <a:t>31 44 b0 5c 82 86 00 00 02 1b 7a </a:t>
            </a:r>
            <a:r>
              <a:rPr lang="en-US" sz="1600" b="1" dirty="0"/>
              <a:t>fb 00 00 00 2f </a:t>
            </a:r>
            <a:r>
              <a:rPr lang="en-US" sz="1600" b="1" dirty="0" err="1"/>
              <a:t>2f</a:t>
            </a:r>
            <a:r>
              <a:rPr lang="en-US" sz="1600" b="1" dirty="0"/>
              <a:t> 0a 66 34 02 0a fb 1a 45 02 02 fd 97 1d 00 00 2f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41 f8 9b</a:t>
            </a:r>
            <a:endParaRPr lang="en-US" sz="1600" dirty="0"/>
          </a:p>
        </p:txBody>
      </p:sp>
      <p:sp>
        <p:nvSpPr>
          <p:cNvPr id="3" name="Right Brace 2">
            <a:extLst>
              <a:ext uri="{FF2B5EF4-FFF2-40B4-BE49-F238E27FC236}">
                <a16:creationId xmlns:a16="http://schemas.microsoft.com/office/drawing/2014/main" id="{EC34DF94-9EE3-4B76-8AD6-337C84AE1102}"/>
              </a:ext>
            </a:extLst>
          </p:cNvPr>
          <p:cNvSpPr/>
          <p:nvPr/>
        </p:nvSpPr>
        <p:spPr>
          <a:xfrm rot="5400000">
            <a:off x="1398832" y="2046709"/>
            <a:ext cx="330200" cy="2747641"/>
          </a:xfrm>
          <a:prstGeom prst="rightBrace">
            <a:avLst>
              <a:gd name="adj1" fmla="val 5893"/>
              <a:gd name="adj2" fmla="val 50000"/>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1FB900D6-3FEB-462D-8203-8C9750A65EB4}"/>
              </a:ext>
            </a:extLst>
          </p:cNvPr>
          <p:cNvSpPr/>
          <p:nvPr/>
        </p:nvSpPr>
        <p:spPr>
          <a:xfrm rot="5400000">
            <a:off x="7304721" y="-1103068"/>
            <a:ext cx="330200" cy="9064136"/>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256A3-52DD-4926-BCBE-6156F205620D}"/>
              </a:ext>
            </a:extLst>
          </p:cNvPr>
          <p:cNvSpPr txBox="1"/>
          <p:nvPr/>
        </p:nvSpPr>
        <p:spPr>
          <a:xfrm>
            <a:off x="1013140" y="3645010"/>
            <a:ext cx="1101584" cy="461665"/>
          </a:xfrm>
          <a:prstGeom prst="rect">
            <a:avLst/>
          </a:prstGeom>
          <a:noFill/>
        </p:spPr>
        <p:txBody>
          <a:bodyPr wrap="none" rtlCol="0">
            <a:spAutoFit/>
          </a:bodyPr>
          <a:lstStyle/>
          <a:p>
            <a:r>
              <a:rPr lang="en-US" sz="2400" dirty="0"/>
              <a:t>Header</a:t>
            </a:r>
          </a:p>
        </p:txBody>
      </p:sp>
      <p:sp>
        <p:nvSpPr>
          <p:cNvPr id="9" name="TextBox 8">
            <a:extLst>
              <a:ext uri="{FF2B5EF4-FFF2-40B4-BE49-F238E27FC236}">
                <a16:creationId xmlns:a16="http://schemas.microsoft.com/office/drawing/2014/main" id="{4550C0D2-A42C-45FF-B2C7-08EF6DC67688}"/>
              </a:ext>
            </a:extLst>
          </p:cNvPr>
          <p:cNvSpPr txBox="1"/>
          <p:nvPr/>
        </p:nvSpPr>
        <p:spPr>
          <a:xfrm>
            <a:off x="7062497" y="3686315"/>
            <a:ext cx="814647" cy="461665"/>
          </a:xfrm>
          <a:prstGeom prst="rect">
            <a:avLst/>
          </a:prstGeom>
          <a:noFill/>
        </p:spPr>
        <p:txBody>
          <a:bodyPr wrap="none" rtlCol="0">
            <a:spAutoFit/>
          </a:bodyPr>
          <a:lstStyle/>
          <a:p>
            <a:r>
              <a:rPr lang="en-US" sz="2400" dirty="0"/>
              <a:t>Body</a:t>
            </a:r>
          </a:p>
        </p:txBody>
      </p:sp>
    </p:spTree>
    <p:extLst>
      <p:ext uri="{BB962C8B-B14F-4D97-AF65-F5344CB8AC3E}">
        <p14:creationId xmlns:p14="http://schemas.microsoft.com/office/powerpoint/2010/main" val="292237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 - </a:t>
            </a:r>
            <a:r>
              <a:rPr lang="sv-SE" b="1" dirty="0" err="1"/>
              <a:t>Header</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2430497" y="3327767"/>
            <a:ext cx="7032694" cy="707886"/>
          </a:xfrm>
          <a:prstGeom prst="rect">
            <a:avLst/>
          </a:prstGeom>
          <a:noFill/>
        </p:spPr>
        <p:txBody>
          <a:bodyPr wrap="none" rtlCol="0">
            <a:spAutoFit/>
          </a:bodyPr>
          <a:lstStyle/>
          <a:p>
            <a:r>
              <a:rPr lang="en-US" sz="4000" b="1" dirty="0"/>
              <a:t>31 44 b0 5c 82 86 00 00 02 1b 7a</a:t>
            </a:r>
            <a:endParaRPr lang="en-US" sz="2000" dirty="0"/>
          </a:p>
        </p:txBody>
      </p:sp>
      <p:grpSp>
        <p:nvGrpSpPr>
          <p:cNvPr id="32" name="Group 31">
            <a:extLst>
              <a:ext uri="{FF2B5EF4-FFF2-40B4-BE49-F238E27FC236}">
                <a16:creationId xmlns:a16="http://schemas.microsoft.com/office/drawing/2014/main" id="{E762DA49-E30E-4719-8BBF-AED00E71F59C}"/>
              </a:ext>
            </a:extLst>
          </p:cNvPr>
          <p:cNvGrpSpPr/>
          <p:nvPr/>
        </p:nvGrpSpPr>
        <p:grpSpPr>
          <a:xfrm>
            <a:off x="3379328" y="2516713"/>
            <a:ext cx="1913857" cy="1445687"/>
            <a:chOff x="3379328" y="2516713"/>
            <a:chExt cx="1913857" cy="1445687"/>
          </a:xfrm>
        </p:grpSpPr>
        <p:grpSp>
          <p:nvGrpSpPr>
            <p:cNvPr id="22" name="Group 21">
              <a:extLst>
                <a:ext uri="{FF2B5EF4-FFF2-40B4-BE49-F238E27FC236}">
                  <a16:creationId xmlns:a16="http://schemas.microsoft.com/office/drawing/2014/main" id="{F62A41CA-F06B-4B41-BF6A-C4E5DBDD2397}"/>
                </a:ext>
              </a:extLst>
            </p:cNvPr>
            <p:cNvGrpSpPr/>
            <p:nvPr/>
          </p:nvGrpSpPr>
          <p:grpSpPr>
            <a:xfrm>
              <a:off x="3729039" y="2990850"/>
              <a:ext cx="1214436" cy="971550"/>
              <a:chOff x="3729039" y="2990850"/>
              <a:chExt cx="1214436" cy="971550"/>
            </a:xfrm>
          </p:grpSpPr>
          <p:sp>
            <p:nvSpPr>
              <p:cNvPr id="6" name="Rectangle 5">
                <a:extLst>
                  <a:ext uri="{FF2B5EF4-FFF2-40B4-BE49-F238E27FC236}">
                    <a16:creationId xmlns:a16="http://schemas.microsoft.com/office/drawing/2014/main" id="{FE2982D5-8FDB-422F-B787-22007547ED5D}"/>
                  </a:ext>
                </a:extLst>
              </p:cNvPr>
              <p:cNvSpPr/>
              <p:nvPr/>
            </p:nvSpPr>
            <p:spPr>
              <a:xfrm>
                <a:off x="3729039" y="3413492"/>
                <a:ext cx="1214436"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830E52C-E6FC-4D0F-B644-6E2ABEF2F02F}"/>
                  </a:ext>
                </a:extLst>
              </p:cNvPr>
              <p:cNvCxnSpPr>
                <a:stCxn id="6" idx="0"/>
              </p:cNvCxnSpPr>
              <p:nvPr/>
            </p:nvCxnSpPr>
            <p:spPr>
              <a:xfrm flipV="1">
                <a:off x="4336257"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2F23DF0A-8844-4AFE-980B-F6B56E4F2A79}"/>
                </a:ext>
              </a:extLst>
            </p:cNvPr>
            <p:cNvSpPr txBox="1"/>
            <p:nvPr/>
          </p:nvSpPr>
          <p:spPr>
            <a:xfrm>
              <a:off x="3379328" y="2516713"/>
              <a:ext cx="1913857" cy="461665"/>
            </a:xfrm>
            <a:prstGeom prst="rect">
              <a:avLst/>
            </a:prstGeom>
            <a:noFill/>
          </p:spPr>
          <p:txBody>
            <a:bodyPr wrap="none" rtlCol="0">
              <a:spAutoFit/>
            </a:bodyPr>
            <a:lstStyle/>
            <a:p>
              <a:r>
                <a:rPr lang="en-US" sz="2400" dirty="0"/>
                <a:t>Manufacturer</a:t>
              </a:r>
            </a:p>
          </p:txBody>
        </p:sp>
      </p:grpSp>
      <p:grpSp>
        <p:nvGrpSpPr>
          <p:cNvPr id="33" name="Group 32">
            <a:extLst>
              <a:ext uri="{FF2B5EF4-FFF2-40B4-BE49-F238E27FC236}">
                <a16:creationId xmlns:a16="http://schemas.microsoft.com/office/drawing/2014/main" id="{608E5823-98B9-4B10-9321-F89717E891BB}"/>
              </a:ext>
            </a:extLst>
          </p:cNvPr>
          <p:cNvGrpSpPr/>
          <p:nvPr/>
        </p:nvGrpSpPr>
        <p:grpSpPr>
          <a:xfrm>
            <a:off x="4943475" y="3413492"/>
            <a:ext cx="2495550" cy="1374963"/>
            <a:chOff x="4943475" y="3413492"/>
            <a:chExt cx="2495550" cy="1374963"/>
          </a:xfrm>
        </p:grpSpPr>
        <p:grpSp>
          <p:nvGrpSpPr>
            <p:cNvPr id="23" name="Group 22">
              <a:extLst>
                <a:ext uri="{FF2B5EF4-FFF2-40B4-BE49-F238E27FC236}">
                  <a16:creationId xmlns:a16="http://schemas.microsoft.com/office/drawing/2014/main" id="{D9413293-5799-48DF-98DB-D51AEB5BCAB4}"/>
                </a:ext>
              </a:extLst>
            </p:cNvPr>
            <p:cNvGrpSpPr/>
            <p:nvPr/>
          </p:nvGrpSpPr>
          <p:grpSpPr>
            <a:xfrm>
              <a:off x="4943475" y="3413492"/>
              <a:ext cx="2495550" cy="971550"/>
              <a:chOff x="4943475" y="3413492"/>
              <a:chExt cx="2495550" cy="971550"/>
            </a:xfrm>
          </p:grpSpPr>
          <p:sp>
            <p:nvSpPr>
              <p:cNvPr id="7" name="Rectangle 6">
                <a:extLst>
                  <a:ext uri="{FF2B5EF4-FFF2-40B4-BE49-F238E27FC236}">
                    <a16:creationId xmlns:a16="http://schemas.microsoft.com/office/drawing/2014/main" id="{7964FB49-0D16-412D-AB94-F6A340DD51E4}"/>
                  </a:ext>
                </a:extLst>
              </p:cNvPr>
              <p:cNvSpPr/>
              <p:nvPr/>
            </p:nvSpPr>
            <p:spPr>
              <a:xfrm>
                <a:off x="4943475" y="3413492"/>
                <a:ext cx="2495550"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B1AA1C5-05AE-4135-A876-E13DE3CE5BCC}"/>
                  </a:ext>
                </a:extLst>
              </p:cNvPr>
              <p:cNvCxnSpPr/>
              <p:nvPr/>
            </p:nvCxnSpPr>
            <p:spPr>
              <a:xfrm flipV="1">
                <a:off x="6203157" y="396240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32D5797C-EAD4-40D6-A68B-67D2D2162893}"/>
                </a:ext>
              </a:extLst>
            </p:cNvPr>
            <p:cNvSpPr txBox="1"/>
            <p:nvPr/>
          </p:nvSpPr>
          <p:spPr>
            <a:xfrm>
              <a:off x="5535616" y="4326790"/>
              <a:ext cx="1338828" cy="461665"/>
            </a:xfrm>
            <a:prstGeom prst="rect">
              <a:avLst/>
            </a:prstGeom>
            <a:noFill/>
          </p:spPr>
          <p:txBody>
            <a:bodyPr wrap="none" rtlCol="0">
              <a:spAutoFit/>
            </a:bodyPr>
            <a:lstStyle/>
            <a:p>
              <a:r>
                <a:rPr lang="en-US" sz="2400" dirty="0"/>
                <a:t>Sensor Id</a:t>
              </a:r>
            </a:p>
          </p:txBody>
        </p:sp>
      </p:grpSp>
      <p:grpSp>
        <p:nvGrpSpPr>
          <p:cNvPr id="34" name="Group 33">
            <a:extLst>
              <a:ext uri="{FF2B5EF4-FFF2-40B4-BE49-F238E27FC236}">
                <a16:creationId xmlns:a16="http://schemas.microsoft.com/office/drawing/2014/main" id="{6F4534C0-8C69-470C-9A56-AACE51D4321B}"/>
              </a:ext>
            </a:extLst>
          </p:cNvPr>
          <p:cNvGrpSpPr/>
          <p:nvPr/>
        </p:nvGrpSpPr>
        <p:grpSpPr>
          <a:xfrm>
            <a:off x="7348202" y="2516713"/>
            <a:ext cx="776623" cy="1445687"/>
            <a:chOff x="7348202" y="2516713"/>
            <a:chExt cx="776623" cy="1445687"/>
          </a:xfrm>
        </p:grpSpPr>
        <p:grpSp>
          <p:nvGrpSpPr>
            <p:cNvPr id="24" name="Group 23">
              <a:extLst>
                <a:ext uri="{FF2B5EF4-FFF2-40B4-BE49-F238E27FC236}">
                  <a16:creationId xmlns:a16="http://schemas.microsoft.com/office/drawing/2014/main" id="{38D66FAC-2AC5-4890-8269-1A3DF9BDCEF8}"/>
                </a:ext>
              </a:extLst>
            </p:cNvPr>
            <p:cNvGrpSpPr/>
            <p:nvPr/>
          </p:nvGrpSpPr>
          <p:grpSpPr>
            <a:xfrm>
              <a:off x="7424741" y="2990850"/>
              <a:ext cx="700084" cy="971550"/>
              <a:chOff x="7424741" y="2990850"/>
              <a:chExt cx="700084" cy="971550"/>
            </a:xfrm>
          </p:grpSpPr>
          <p:sp>
            <p:nvSpPr>
              <p:cNvPr id="8" name="Rectangle 7">
                <a:extLst>
                  <a:ext uri="{FF2B5EF4-FFF2-40B4-BE49-F238E27FC236}">
                    <a16:creationId xmlns:a16="http://schemas.microsoft.com/office/drawing/2014/main" id="{49F4FF38-8A78-4EFF-8C5D-B29502A37A69}"/>
                  </a:ext>
                </a:extLst>
              </p:cNvPr>
              <p:cNvSpPr/>
              <p:nvPr/>
            </p:nvSpPr>
            <p:spPr>
              <a:xfrm>
                <a:off x="7424741" y="3413492"/>
                <a:ext cx="7000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9D9AC1D-1E8F-4B33-A154-2F5584296879}"/>
                  </a:ext>
                </a:extLst>
              </p:cNvPr>
              <p:cNvCxnSpPr/>
              <p:nvPr/>
            </p:nvCxnSpPr>
            <p:spPr>
              <a:xfrm flipV="1">
                <a:off x="7774783"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AA02F9EC-933C-4D20-94BB-BA00EE718757}"/>
                </a:ext>
              </a:extLst>
            </p:cNvPr>
            <p:cNvSpPr txBox="1"/>
            <p:nvPr/>
          </p:nvSpPr>
          <p:spPr>
            <a:xfrm>
              <a:off x="7348202" y="2516713"/>
              <a:ext cx="776623" cy="461665"/>
            </a:xfrm>
            <a:prstGeom prst="rect">
              <a:avLst/>
            </a:prstGeom>
            <a:noFill/>
          </p:spPr>
          <p:txBody>
            <a:bodyPr wrap="none" rtlCol="0">
              <a:spAutoFit/>
            </a:bodyPr>
            <a:lstStyle/>
            <a:p>
              <a:r>
                <a:rPr lang="en-US" sz="2400" dirty="0"/>
                <a:t>Type</a:t>
              </a:r>
            </a:p>
          </p:txBody>
        </p:sp>
      </p:grpSp>
      <p:grpSp>
        <p:nvGrpSpPr>
          <p:cNvPr id="35" name="Group 34">
            <a:extLst>
              <a:ext uri="{FF2B5EF4-FFF2-40B4-BE49-F238E27FC236}">
                <a16:creationId xmlns:a16="http://schemas.microsoft.com/office/drawing/2014/main" id="{BDC7E5E5-B7A6-40C1-BECD-BAFDDFB155F3}"/>
              </a:ext>
            </a:extLst>
          </p:cNvPr>
          <p:cNvGrpSpPr/>
          <p:nvPr/>
        </p:nvGrpSpPr>
        <p:grpSpPr>
          <a:xfrm>
            <a:off x="7917535" y="3413492"/>
            <a:ext cx="1114664" cy="1374963"/>
            <a:chOff x="7917535" y="3413492"/>
            <a:chExt cx="1114664" cy="1374963"/>
          </a:xfrm>
        </p:grpSpPr>
        <p:grpSp>
          <p:nvGrpSpPr>
            <p:cNvPr id="25" name="Group 24">
              <a:extLst>
                <a:ext uri="{FF2B5EF4-FFF2-40B4-BE49-F238E27FC236}">
                  <a16:creationId xmlns:a16="http://schemas.microsoft.com/office/drawing/2014/main" id="{9B32CE08-4E9A-4A7F-B58D-652585C398E5}"/>
                </a:ext>
              </a:extLst>
            </p:cNvPr>
            <p:cNvGrpSpPr/>
            <p:nvPr/>
          </p:nvGrpSpPr>
          <p:grpSpPr>
            <a:xfrm>
              <a:off x="8124825" y="3413492"/>
              <a:ext cx="661984" cy="971550"/>
              <a:chOff x="8124825" y="3413492"/>
              <a:chExt cx="661984" cy="971550"/>
            </a:xfrm>
          </p:grpSpPr>
          <p:sp>
            <p:nvSpPr>
              <p:cNvPr id="9" name="Rectangle 8">
                <a:extLst>
                  <a:ext uri="{FF2B5EF4-FFF2-40B4-BE49-F238E27FC236}">
                    <a16:creationId xmlns:a16="http://schemas.microsoft.com/office/drawing/2014/main" id="{D2EF1166-992B-46B6-B7AB-E6DBE6785834}"/>
                  </a:ext>
                </a:extLst>
              </p:cNvPr>
              <p:cNvSpPr/>
              <p:nvPr/>
            </p:nvSpPr>
            <p:spPr>
              <a:xfrm>
                <a:off x="8124825" y="3413492"/>
                <a:ext cx="6619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D0E5008-6795-42C9-A28A-AE1C1FF6145F}"/>
                  </a:ext>
                </a:extLst>
              </p:cNvPr>
              <p:cNvCxnSpPr/>
              <p:nvPr/>
            </p:nvCxnSpPr>
            <p:spPr>
              <a:xfrm flipV="1">
                <a:off x="8455817" y="396240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8091D5F-4E30-43D4-AFF6-90E01890339C}"/>
                </a:ext>
              </a:extLst>
            </p:cNvPr>
            <p:cNvSpPr txBox="1"/>
            <p:nvPr/>
          </p:nvSpPr>
          <p:spPr>
            <a:xfrm>
              <a:off x="7917535" y="4326790"/>
              <a:ext cx="1114664" cy="461665"/>
            </a:xfrm>
            <a:prstGeom prst="rect">
              <a:avLst/>
            </a:prstGeom>
            <a:noFill/>
          </p:spPr>
          <p:txBody>
            <a:bodyPr wrap="none" rtlCol="0">
              <a:spAutoFit/>
            </a:bodyPr>
            <a:lstStyle/>
            <a:p>
              <a:r>
                <a:rPr lang="en-US" sz="2400" dirty="0"/>
                <a:t>Version</a:t>
              </a:r>
            </a:p>
          </p:txBody>
        </p:sp>
      </p:grpSp>
      <p:grpSp>
        <p:nvGrpSpPr>
          <p:cNvPr id="36" name="Group 35">
            <a:extLst>
              <a:ext uri="{FF2B5EF4-FFF2-40B4-BE49-F238E27FC236}">
                <a16:creationId xmlns:a16="http://schemas.microsoft.com/office/drawing/2014/main" id="{B92AD9B1-E825-4990-A544-D0FD4C318B9C}"/>
              </a:ext>
            </a:extLst>
          </p:cNvPr>
          <p:cNvGrpSpPr/>
          <p:nvPr/>
        </p:nvGrpSpPr>
        <p:grpSpPr>
          <a:xfrm>
            <a:off x="8634711" y="2529185"/>
            <a:ext cx="1034386" cy="1433215"/>
            <a:chOff x="8634711" y="2529185"/>
            <a:chExt cx="1034386" cy="1433215"/>
          </a:xfrm>
        </p:grpSpPr>
        <p:grpSp>
          <p:nvGrpSpPr>
            <p:cNvPr id="26" name="Group 25">
              <a:extLst>
                <a:ext uri="{FF2B5EF4-FFF2-40B4-BE49-F238E27FC236}">
                  <a16:creationId xmlns:a16="http://schemas.microsoft.com/office/drawing/2014/main" id="{29AFA273-0029-47F3-B531-F49665F3369C}"/>
                </a:ext>
              </a:extLst>
            </p:cNvPr>
            <p:cNvGrpSpPr/>
            <p:nvPr/>
          </p:nvGrpSpPr>
          <p:grpSpPr>
            <a:xfrm>
              <a:off x="8786809" y="2990850"/>
              <a:ext cx="700084" cy="971550"/>
              <a:chOff x="8786809" y="2990850"/>
              <a:chExt cx="700084" cy="971550"/>
            </a:xfrm>
          </p:grpSpPr>
          <p:sp>
            <p:nvSpPr>
              <p:cNvPr id="10" name="Rectangle 9">
                <a:extLst>
                  <a:ext uri="{FF2B5EF4-FFF2-40B4-BE49-F238E27FC236}">
                    <a16:creationId xmlns:a16="http://schemas.microsoft.com/office/drawing/2014/main" id="{253EF550-7823-479A-A186-12D82111B93C}"/>
                  </a:ext>
                </a:extLst>
              </p:cNvPr>
              <p:cNvSpPr/>
              <p:nvPr/>
            </p:nvSpPr>
            <p:spPr>
              <a:xfrm>
                <a:off x="8786809" y="3413492"/>
                <a:ext cx="7000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BF48707-770A-4116-B8AE-AC2DC0BC983E}"/>
                  </a:ext>
                </a:extLst>
              </p:cNvPr>
              <p:cNvCxnSpPr/>
              <p:nvPr/>
            </p:nvCxnSpPr>
            <p:spPr>
              <a:xfrm flipV="1">
                <a:off x="9136851"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4B11FAAD-809C-4E76-846D-27A9097DFB70}"/>
                </a:ext>
              </a:extLst>
            </p:cNvPr>
            <p:cNvSpPr txBox="1"/>
            <p:nvPr/>
          </p:nvSpPr>
          <p:spPr>
            <a:xfrm>
              <a:off x="8634711" y="2529185"/>
              <a:ext cx="1034386" cy="461665"/>
            </a:xfrm>
            <a:prstGeom prst="rect">
              <a:avLst/>
            </a:prstGeom>
            <a:noFill/>
          </p:spPr>
          <p:txBody>
            <a:bodyPr wrap="none" rtlCol="0">
              <a:spAutoFit/>
            </a:bodyPr>
            <a:lstStyle/>
            <a:p>
              <a:r>
                <a:rPr lang="en-US" sz="2400" dirty="0"/>
                <a:t>Length</a:t>
              </a:r>
            </a:p>
          </p:txBody>
        </p:sp>
      </p:grpSp>
      <p:grpSp>
        <p:nvGrpSpPr>
          <p:cNvPr id="37" name="Group 36">
            <a:extLst>
              <a:ext uri="{FF2B5EF4-FFF2-40B4-BE49-F238E27FC236}">
                <a16:creationId xmlns:a16="http://schemas.microsoft.com/office/drawing/2014/main" id="{B1DDC5F0-969F-4A1B-BD75-BA0036132897}"/>
              </a:ext>
            </a:extLst>
          </p:cNvPr>
          <p:cNvGrpSpPr/>
          <p:nvPr/>
        </p:nvGrpSpPr>
        <p:grpSpPr>
          <a:xfrm>
            <a:off x="3686968" y="3963194"/>
            <a:ext cx="5076031" cy="795040"/>
            <a:chOff x="3686968" y="3963194"/>
            <a:chExt cx="5076031" cy="795040"/>
          </a:xfrm>
        </p:grpSpPr>
        <p:sp>
          <p:nvSpPr>
            <p:cNvPr id="38" name="Right Brace 37">
              <a:extLst>
                <a:ext uri="{FF2B5EF4-FFF2-40B4-BE49-F238E27FC236}">
                  <a16:creationId xmlns:a16="http://schemas.microsoft.com/office/drawing/2014/main" id="{0E4E6336-B5A4-4D45-9D10-A400994EC049}"/>
                </a:ext>
              </a:extLst>
            </p:cNvPr>
            <p:cNvSpPr/>
            <p:nvPr/>
          </p:nvSpPr>
          <p:spPr>
            <a:xfrm rot="5400000">
              <a:off x="6058296" y="1591866"/>
              <a:ext cx="333375" cy="5076031"/>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B57867EC-347B-4CD0-A9A6-207A3B869F39}"/>
                </a:ext>
              </a:extLst>
            </p:cNvPr>
            <p:cNvSpPr txBox="1"/>
            <p:nvPr/>
          </p:nvSpPr>
          <p:spPr>
            <a:xfrm>
              <a:off x="5658579" y="4296569"/>
              <a:ext cx="1327736" cy="461665"/>
            </a:xfrm>
            <a:prstGeom prst="rect">
              <a:avLst/>
            </a:prstGeom>
            <a:noFill/>
          </p:spPr>
          <p:txBody>
            <a:bodyPr wrap="none" rtlCol="0">
              <a:spAutoFit/>
            </a:bodyPr>
            <a:lstStyle/>
            <a:p>
              <a:r>
                <a:rPr lang="en-US" sz="2400" dirty="0"/>
                <a:t>Device Id</a:t>
              </a:r>
            </a:p>
          </p:txBody>
        </p:sp>
      </p:grpSp>
      <p:sp>
        <p:nvSpPr>
          <p:cNvPr id="40" name="TextBox 39">
            <a:extLst>
              <a:ext uri="{FF2B5EF4-FFF2-40B4-BE49-F238E27FC236}">
                <a16:creationId xmlns:a16="http://schemas.microsoft.com/office/drawing/2014/main" id="{AAE3A7A1-A067-4667-93E5-53B0C90D9731}"/>
              </a:ext>
            </a:extLst>
          </p:cNvPr>
          <p:cNvSpPr txBox="1"/>
          <p:nvPr/>
        </p:nvSpPr>
        <p:spPr>
          <a:xfrm>
            <a:off x="4197879" y="4931996"/>
            <a:ext cx="4326826" cy="707886"/>
          </a:xfrm>
          <a:prstGeom prst="rect">
            <a:avLst/>
          </a:prstGeom>
          <a:noFill/>
        </p:spPr>
        <p:txBody>
          <a:bodyPr wrap="none" rtlCol="0">
            <a:spAutoFit/>
          </a:bodyPr>
          <a:lstStyle/>
          <a:p>
            <a:r>
              <a:rPr lang="en-US" sz="4000" b="1" dirty="0">
                <a:solidFill>
                  <a:schemeClr val="accent2"/>
                </a:solidFill>
              </a:rPr>
              <a:t>00008682</a:t>
            </a:r>
            <a:r>
              <a:rPr lang="en-US" sz="4000" b="1" dirty="0"/>
              <a:t>5cb0</a:t>
            </a:r>
            <a:r>
              <a:rPr lang="en-US" sz="4000" b="1" dirty="0">
                <a:solidFill>
                  <a:schemeClr val="accent2"/>
                </a:solidFill>
              </a:rPr>
              <a:t>02</a:t>
            </a:r>
            <a:r>
              <a:rPr lang="en-US" sz="4000" b="1" dirty="0"/>
              <a:t>1b</a:t>
            </a:r>
          </a:p>
        </p:txBody>
      </p:sp>
    </p:spTree>
    <p:extLst>
      <p:ext uri="{BB962C8B-B14F-4D97-AF65-F5344CB8AC3E}">
        <p14:creationId xmlns:p14="http://schemas.microsoft.com/office/powerpoint/2010/main" val="334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3"/>
                                        </p:tgtEl>
                                      </p:cBhvr>
                                    </p:animEffect>
                                    <p:set>
                                      <p:cBhvr>
                                        <p:cTn id="35" dur="1" fill="hold">
                                          <p:stCondLst>
                                            <p:cond delay="499"/>
                                          </p:stCondLst>
                                        </p:cTn>
                                        <p:tgtEl>
                                          <p:spTgt spid="3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4"/>
                                        </p:tgtEl>
                                      </p:cBhvr>
                                    </p:animEffect>
                                    <p:set>
                                      <p:cBhvr>
                                        <p:cTn id="38" dur="1" fill="hold">
                                          <p:stCondLst>
                                            <p:cond delay="499"/>
                                          </p:stCondLst>
                                        </p:cTn>
                                        <p:tgtEl>
                                          <p:spTgt spid="34"/>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5"/>
                                        </p:tgtEl>
                                      </p:cBhvr>
                                    </p:animEffect>
                                    <p:set>
                                      <p:cBhvr>
                                        <p:cTn id="41" dur="1" fill="hold">
                                          <p:stCondLst>
                                            <p:cond delay="499"/>
                                          </p:stCondLst>
                                        </p:cTn>
                                        <p:tgtEl>
                                          <p:spTgt spid="3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a:t>
            </a:r>
            <a:endParaRPr lang="en-US" dirty="0"/>
          </a:p>
        </p:txBody>
      </p:sp>
    </p:spTree>
    <p:extLst>
      <p:ext uri="{BB962C8B-B14F-4D97-AF65-F5344CB8AC3E}">
        <p14:creationId xmlns:p14="http://schemas.microsoft.com/office/powerpoint/2010/main" val="1107121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dirty="0"/>
              <a:t>Common IoT </a:t>
            </a:r>
            <a:r>
              <a:rPr lang="sv-SE" dirty="0" err="1"/>
              <a:t>protocols</a:t>
            </a:r>
            <a:endParaRPr lang="sv-SE" dirty="0"/>
          </a:p>
          <a:p>
            <a:r>
              <a:rPr lang="sv-SE" b="1" dirty="0"/>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179525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579959" y="3660482"/>
            <a:ext cx="146514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Event Hub</a:t>
            </a:r>
          </a:p>
        </p:txBody>
      </p:sp>
      <p:sp>
        <p:nvSpPr>
          <p:cNvPr id="20" name="TextBox 19">
            <a:extLst>
              <a:ext uri="{FF2B5EF4-FFF2-40B4-BE49-F238E27FC236}">
                <a16:creationId xmlns:a16="http://schemas.microsoft.com/office/drawing/2014/main" id="{9D7FD65D-72CA-469A-8512-2532083742FC}"/>
              </a:ext>
            </a:extLst>
          </p:cNvPr>
          <p:cNvSpPr txBox="1"/>
          <p:nvPr/>
        </p:nvSpPr>
        <p:spPr>
          <a:xfrm>
            <a:off x="10186529" y="3621165"/>
            <a:ext cx="200609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Time Series Insight</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4"/>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5"/>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pic>
        <p:nvPicPr>
          <p:cNvPr id="9" name="Picture 8">
            <a:extLst>
              <a:ext uri="{FF2B5EF4-FFF2-40B4-BE49-F238E27FC236}">
                <a16:creationId xmlns:a16="http://schemas.microsoft.com/office/drawing/2014/main" id="{10F602A7-7FD7-4484-AD3F-C9CB042AD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443" y="2777833"/>
            <a:ext cx="830997" cy="830997"/>
          </a:xfrm>
          <a:prstGeom prst="rect">
            <a:avLst/>
          </a:prstGeom>
        </p:spPr>
      </p:pic>
      <p:pic>
        <p:nvPicPr>
          <p:cNvPr id="4098" name="Picture 2" descr="Related image">
            <a:extLst>
              <a:ext uri="{FF2B5EF4-FFF2-40B4-BE49-F238E27FC236}">
                <a16:creationId xmlns:a16="http://schemas.microsoft.com/office/drawing/2014/main" id="{F1316530-56A6-4889-A5DB-355093ECC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2300" y="2777833"/>
            <a:ext cx="783248" cy="78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b="1" dirty="0" err="1"/>
              <a:t>Build</a:t>
            </a:r>
            <a:r>
              <a:rPr lang="sv-SE" b="1" dirty="0"/>
              <a:t> a real </a:t>
            </a:r>
            <a:r>
              <a:rPr lang="sv-SE" b="1" dirty="0" err="1"/>
              <a:t>world</a:t>
            </a:r>
            <a:r>
              <a:rPr lang="sv-SE" b="1" dirty="0"/>
              <a:t> sensor to </a:t>
            </a:r>
            <a:r>
              <a:rPr lang="sv-SE" b="1" dirty="0" err="1"/>
              <a:t>cloud</a:t>
            </a:r>
            <a:r>
              <a:rPr lang="sv-SE" b="1" dirty="0"/>
              <a:t> solution </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740664" y="1891442"/>
            <a:ext cx="10515600" cy="3514661"/>
          </a:xfrm>
        </p:spPr>
        <p:txBody>
          <a:bodyPr>
            <a:normAutofit/>
          </a:bodyPr>
          <a:lstStyle/>
          <a:p>
            <a:pPr lvl="1"/>
            <a:r>
              <a:rPr lang="sv-SE" sz="3600" dirty="0"/>
              <a:t>Lab</a:t>
            </a:r>
          </a:p>
          <a:p>
            <a:pPr lvl="2"/>
            <a:r>
              <a:rPr lang="sv-SE" sz="3200" dirty="0"/>
              <a:t>1. </a:t>
            </a:r>
            <a:r>
              <a:rPr lang="sv-SE" sz="3200" dirty="0" err="1"/>
              <a:t>Receive</a:t>
            </a:r>
            <a:r>
              <a:rPr lang="sv-SE" sz="3200" dirty="0"/>
              <a:t> </a:t>
            </a:r>
            <a:r>
              <a:rPr lang="sv-SE" sz="3200" dirty="0" err="1"/>
              <a:t>whitelist</a:t>
            </a:r>
            <a:r>
              <a:rPr lang="sv-SE" sz="3200" dirty="0"/>
              <a:t> </a:t>
            </a:r>
            <a:r>
              <a:rPr lang="sv-SE" sz="3200" dirty="0" err="1"/>
              <a:t>through</a:t>
            </a:r>
            <a:r>
              <a:rPr lang="sv-SE" sz="3200" dirty="0"/>
              <a:t> state</a:t>
            </a:r>
          </a:p>
          <a:p>
            <a:pPr lvl="2"/>
            <a:r>
              <a:rPr lang="sv-SE" sz="3200" dirty="0"/>
              <a:t>2. Read telegrams from sensors and send to </a:t>
            </a:r>
            <a:r>
              <a:rPr lang="sv-SE" sz="3200" dirty="0" err="1"/>
              <a:t>cloud</a:t>
            </a:r>
            <a:endParaRPr lang="sv-SE" sz="3200" dirty="0">
              <a:solidFill>
                <a:schemeClr val="tx1">
                  <a:lumMod val="50000"/>
                </a:schemeClr>
              </a:solidFill>
            </a:endParaRPr>
          </a:p>
          <a:p>
            <a:pPr lvl="2"/>
            <a:r>
              <a:rPr lang="sv-SE" sz="3200" dirty="0"/>
              <a:t>3. </a:t>
            </a:r>
            <a:r>
              <a:rPr lang="sv-SE" sz="3200" dirty="0" err="1"/>
              <a:t>Create</a:t>
            </a:r>
            <a:r>
              <a:rPr lang="sv-SE" sz="3200" dirty="0"/>
              <a:t> Azure Event </a:t>
            </a:r>
            <a:r>
              <a:rPr lang="sv-SE" sz="3200" dirty="0" err="1"/>
              <a:t>Hub</a:t>
            </a:r>
            <a:r>
              <a:rPr lang="sv-SE" sz="3200" dirty="0"/>
              <a:t> and </a:t>
            </a:r>
            <a:r>
              <a:rPr lang="sv-SE" sz="3200" dirty="0" err="1"/>
              <a:t>Time</a:t>
            </a:r>
            <a:r>
              <a:rPr lang="sv-SE" sz="3200" dirty="0"/>
              <a:t> Series </a:t>
            </a:r>
            <a:r>
              <a:rPr lang="sv-SE" sz="3200" dirty="0" err="1"/>
              <a:t>Insight</a:t>
            </a:r>
            <a:endParaRPr lang="sv-SE" sz="3200" dirty="0"/>
          </a:p>
        </p:txBody>
      </p:sp>
    </p:spTree>
    <p:extLst>
      <p:ext uri="{BB962C8B-B14F-4D97-AF65-F5344CB8AC3E}">
        <p14:creationId xmlns:p14="http://schemas.microsoft.com/office/powerpoint/2010/main" val="2606825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364E-F9E4-40CB-A4DC-0E8C1E394778}"/>
              </a:ext>
            </a:extLst>
          </p:cNvPr>
          <p:cNvSpPr>
            <a:spLocks noGrp="1"/>
          </p:cNvSpPr>
          <p:nvPr>
            <p:ph type="title"/>
          </p:nvPr>
        </p:nvSpPr>
        <p:spPr/>
        <p:txBody>
          <a:bodyPr/>
          <a:lstStyle/>
          <a:p>
            <a:r>
              <a:rPr lang="en-US" dirty="0"/>
              <a:t>Patterns and best practices</a:t>
            </a:r>
          </a:p>
        </p:txBody>
      </p:sp>
      <p:sp>
        <p:nvSpPr>
          <p:cNvPr id="81" name="Field gateway">
            <a:extLst>
              <a:ext uri="{FF2B5EF4-FFF2-40B4-BE49-F238E27FC236}">
                <a16:creationId xmlns:a16="http://schemas.microsoft.com/office/drawing/2014/main" id="{8260893D-346D-41DB-8A06-4C6D99CBA828}"/>
              </a:ext>
            </a:extLst>
          </p:cNvPr>
          <p:cNvSpPr/>
          <p:nvPr/>
        </p:nvSpPr>
        <p:spPr>
          <a:xfrm>
            <a:off x="166401" y="1607562"/>
            <a:ext cx="1710183"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Gateways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82" name="Picture 2" descr="GÃRLITZ - Zur Startseite">
            <a:extLst>
              <a:ext uri="{FF2B5EF4-FFF2-40B4-BE49-F238E27FC236}">
                <a16:creationId xmlns:a16="http://schemas.microsoft.com/office/drawing/2014/main" id="{B8697989-B2B7-48FD-91DE-FC2E2881B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97" y="3972880"/>
            <a:ext cx="887933" cy="1805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6570B60A-1784-4979-BF5C-6E652BC93B29}"/>
              </a:ext>
            </a:extLst>
          </p:cNvPr>
          <p:cNvPicPr>
            <a:picLocks noChangeAspect="1"/>
          </p:cNvPicPr>
          <p:nvPr/>
        </p:nvPicPr>
        <p:blipFill>
          <a:blip r:embed="rId3"/>
          <a:stretch>
            <a:fillRect/>
          </a:stretch>
        </p:blipFill>
        <p:spPr>
          <a:xfrm>
            <a:off x="499897" y="3553248"/>
            <a:ext cx="887933" cy="271766"/>
          </a:xfrm>
          <a:prstGeom prst="rect">
            <a:avLst/>
          </a:prstGeom>
        </p:spPr>
      </p:pic>
      <p:pic>
        <p:nvPicPr>
          <p:cNvPr id="84" name="Picture 83">
            <a:extLst>
              <a:ext uri="{FF2B5EF4-FFF2-40B4-BE49-F238E27FC236}">
                <a16:creationId xmlns:a16="http://schemas.microsoft.com/office/drawing/2014/main" id="{B7D36A45-0A15-4DC6-96C3-2B096D648F77}"/>
              </a:ext>
            </a:extLst>
          </p:cNvPr>
          <p:cNvPicPr>
            <a:picLocks noChangeAspect="1"/>
          </p:cNvPicPr>
          <p:nvPr/>
        </p:nvPicPr>
        <p:blipFill>
          <a:blip r:embed="rId4"/>
          <a:stretch>
            <a:fillRect/>
          </a:stretch>
        </p:blipFill>
        <p:spPr>
          <a:xfrm>
            <a:off x="311359" y="4285304"/>
            <a:ext cx="1265009" cy="207378"/>
          </a:xfrm>
          <a:prstGeom prst="rect">
            <a:avLst/>
          </a:prstGeom>
        </p:spPr>
      </p:pic>
      <p:sp>
        <p:nvSpPr>
          <p:cNvPr id="98" name="Field gateway">
            <a:extLst>
              <a:ext uri="{FF2B5EF4-FFF2-40B4-BE49-F238E27FC236}">
                <a16:creationId xmlns:a16="http://schemas.microsoft.com/office/drawing/2014/main" id="{B6B1FDC5-FD64-49EB-9D65-257521A62442}"/>
              </a:ext>
            </a:extLst>
          </p:cNvPr>
          <p:cNvSpPr/>
          <p:nvPr/>
        </p:nvSpPr>
        <p:spPr>
          <a:xfrm>
            <a:off x="10311644" y="1615030"/>
            <a:ext cx="1707336"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Business applications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99" name="Picture 98">
            <a:extLst>
              <a:ext uri="{FF2B5EF4-FFF2-40B4-BE49-F238E27FC236}">
                <a16:creationId xmlns:a16="http://schemas.microsoft.com/office/drawing/2014/main" id="{F3F9DBCD-9187-4011-9B89-DAADA9D29081}"/>
              </a:ext>
            </a:extLst>
          </p:cNvPr>
          <p:cNvPicPr>
            <a:picLocks noChangeAspect="1"/>
          </p:cNvPicPr>
          <p:nvPr/>
        </p:nvPicPr>
        <p:blipFill>
          <a:blip r:embed="rId5"/>
          <a:stretch>
            <a:fillRect/>
          </a:stretch>
        </p:blipFill>
        <p:spPr>
          <a:xfrm>
            <a:off x="10851971" y="4550090"/>
            <a:ext cx="626682" cy="608345"/>
          </a:xfrm>
          <a:prstGeom prst="rect">
            <a:avLst/>
          </a:prstGeom>
        </p:spPr>
      </p:pic>
      <p:grpSp>
        <p:nvGrpSpPr>
          <p:cNvPr id="100" name="Group 99">
            <a:extLst>
              <a:ext uri="{FF2B5EF4-FFF2-40B4-BE49-F238E27FC236}">
                <a16:creationId xmlns:a16="http://schemas.microsoft.com/office/drawing/2014/main" id="{2251B59A-BA52-46F9-AED3-0E27337D7B4A}"/>
              </a:ext>
            </a:extLst>
          </p:cNvPr>
          <p:cNvGrpSpPr/>
          <p:nvPr/>
        </p:nvGrpSpPr>
        <p:grpSpPr>
          <a:xfrm>
            <a:off x="3576670" y="1607845"/>
            <a:ext cx="1232823" cy="1102045"/>
            <a:chOff x="3759554" y="1941090"/>
            <a:chExt cx="1232823" cy="1102045"/>
          </a:xfrm>
        </p:grpSpPr>
        <p:sp>
          <p:nvSpPr>
            <p:cNvPr id="101" name="Field gateway">
              <a:extLst>
                <a:ext uri="{FF2B5EF4-FFF2-40B4-BE49-F238E27FC236}">
                  <a16:creationId xmlns:a16="http://schemas.microsoft.com/office/drawing/2014/main" id="{99FCCC0F-82BC-4EAB-B41D-E4008CEE7F38}"/>
                </a:ext>
              </a:extLst>
            </p:cNvPr>
            <p:cNvSpPr/>
            <p:nvPr/>
          </p:nvSpPr>
          <p:spPr>
            <a:xfrm>
              <a:off x="4047368"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2" name="Picture 101">
              <a:extLst>
                <a:ext uri="{FF2B5EF4-FFF2-40B4-BE49-F238E27FC236}">
                  <a16:creationId xmlns:a16="http://schemas.microsoft.com/office/drawing/2014/main" id="{EDD51C4A-BF7D-4CD6-9A06-ACBD843A1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5095" y="2093257"/>
              <a:ext cx="513736" cy="513736"/>
            </a:xfrm>
            <a:prstGeom prst="rect">
              <a:avLst/>
            </a:prstGeom>
          </p:spPr>
        </p:pic>
        <p:sp>
          <p:nvSpPr>
            <p:cNvPr id="103" name="Isosceles Triangle 102">
              <a:extLst>
                <a:ext uri="{FF2B5EF4-FFF2-40B4-BE49-F238E27FC236}">
                  <a16:creationId xmlns:a16="http://schemas.microsoft.com/office/drawing/2014/main" id="{28EC0258-F3FA-4701-9F8B-79D64976E24A}"/>
                </a:ext>
              </a:extLst>
            </p:cNvPr>
            <p:cNvSpPr/>
            <p:nvPr/>
          </p:nvSpPr>
          <p:spPr bwMode="auto">
            <a:xfrm rot="5400000">
              <a:off x="3678182" y="238397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539E3EC-53F4-41DE-8DE2-96BB6D662325}"/>
              </a:ext>
            </a:extLst>
          </p:cNvPr>
          <p:cNvGrpSpPr/>
          <p:nvPr/>
        </p:nvGrpSpPr>
        <p:grpSpPr>
          <a:xfrm>
            <a:off x="4879027" y="1607845"/>
            <a:ext cx="1221147" cy="1102045"/>
            <a:chOff x="5061911" y="1941090"/>
            <a:chExt cx="1221147" cy="1102045"/>
          </a:xfrm>
        </p:grpSpPr>
        <p:sp>
          <p:nvSpPr>
            <p:cNvPr id="105" name="Field gateway">
              <a:extLst>
                <a:ext uri="{FF2B5EF4-FFF2-40B4-BE49-F238E27FC236}">
                  <a16:creationId xmlns:a16="http://schemas.microsoft.com/office/drawing/2014/main" id="{283045DC-9115-4C87-B961-69EFC4CB2E7A}"/>
                </a:ext>
              </a:extLst>
            </p:cNvPr>
            <p:cNvSpPr/>
            <p:nvPr/>
          </p:nvSpPr>
          <p:spPr>
            <a:xfrm>
              <a:off x="5338049"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6" name="Picture 105">
              <a:extLst>
                <a:ext uri="{FF2B5EF4-FFF2-40B4-BE49-F238E27FC236}">
                  <a16:creationId xmlns:a16="http://schemas.microsoft.com/office/drawing/2014/main" id="{8F719176-1F51-4189-AD9E-4A68C67A76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8189" y="2093257"/>
              <a:ext cx="542254" cy="542254"/>
            </a:xfrm>
            <a:prstGeom prst="rect">
              <a:avLst/>
            </a:prstGeom>
          </p:spPr>
        </p:pic>
        <p:sp>
          <p:nvSpPr>
            <p:cNvPr id="107" name="Isosceles Triangle 106">
              <a:extLst>
                <a:ext uri="{FF2B5EF4-FFF2-40B4-BE49-F238E27FC236}">
                  <a16:creationId xmlns:a16="http://schemas.microsoft.com/office/drawing/2014/main" id="{06586D84-D884-46B8-B13B-6483AF2B0C35}"/>
                </a:ext>
              </a:extLst>
            </p:cNvPr>
            <p:cNvSpPr/>
            <p:nvPr/>
          </p:nvSpPr>
          <p:spPr bwMode="auto">
            <a:xfrm rot="5400000">
              <a:off x="4980539" y="238543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E5604D6C-DF1A-4D8B-971D-395298FE435E}"/>
              </a:ext>
            </a:extLst>
          </p:cNvPr>
          <p:cNvGrpSpPr/>
          <p:nvPr/>
        </p:nvGrpSpPr>
        <p:grpSpPr>
          <a:xfrm>
            <a:off x="6181384" y="1607421"/>
            <a:ext cx="1206135" cy="1102045"/>
            <a:chOff x="6364268" y="1940666"/>
            <a:chExt cx="1206135" cy="1102045"/>
          </a:xfrm>
        </p:grpSpPr>
        <p:grpSp>
          <p:nvGrpSpPr>
            <p:cNvPr id="109" name="Group 108">
              <a:extLst>
                <a:ext uri="{FF2B5EF4-FFF2-40B4-BE49-F238E27FC236}">
                  <a16:creationId xmlns:a16="http://schemas.microsoft.com/office/drawing/2014/main" id="{F43F6E9C-CB8C-4B85-9542-ADF3BFC03ECF}"/>
                </a:ext>
              </a:extLst>
            </p:cNvPr>
            <p:cNvGrpSpPr/>
            <p:nvPr/>
          </p:nvGrpSpPr>
          <p:grpSpPr>
            <a:xfrm>
              <a:off x="6625394" y="1940666"/>
              <a:ext cx="945009" cy="1102045"/>
              <a:chOff x="7197411" y="2606224"/>
              <a:chExt cx="945009" cy="1102045"/>
            </a:xfrm>
          </p:grpSpPr>
          <p:sp>
            <p:nvSpPr>
              <p:cNvPr id="111" name="Field gateway">
                <a:extLst>
                  <a:ext uri="{FF2B5EF4-FFF2-40B4-BE49-F238E27FC236}">
                    <a16:creationId xmlns:a16="http://schemas.microsoft.com/office/drawing/2014/main" id="{F4C591B2-9B28-4E39-8567-0E27C6DDE394}"/>
                  </a:ext>
                </a:extLst>
              </p:cNvPr>
              <p:cNvSpPr/>
              <p:nvPr/>
            </p:nvSpPr>
            <p:spPr>
              <a:xfrm>
                <a:off x="7197411" y="2606224"/>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2" name="Picture 111">
                <a:extLst>
                  <a:ext uri="{FF2B5EF4-FFF2-40B4-BE49-F238E27FC236}">
                    <a16:creationId xmlns:a16="http://schemas.microsoft.com/office/drawing/2014/main" id="{A0E6F43E-F2A9-453F-81E3-878B15DE8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5138" y="2758391"/>
                <a:ext cx="513736" cy="513736"/>
              </a:xfrm>
              <a:prstGeom prst="rect">
                <a:avLst/>
              </a:prstGeom>
            </p:spPr>
          </p:pic>
        </p:grpSp>
        <p:sp>
          <p:nvSpPr>
            <p:cNvPr id="110" name="Isosceles Triangle 109">
              <a:extLst>
                <a:ext uri="{FF2B5EF4-FFF2-40B4-BE49-F238E27FC236}">
                  <a16:creationId xmlns:a16="http://schemas.microsoft.com/office/drawing/2014/main" id="{63C19E6F-DF64-4F01-871E-AC0D6283FDAF}"/>
                </a:ext>
              </a:extLst>
            </p:cNvPr>
            <p:cNvSpPr/>
            <p:nvPr/>
          </p:nvSpPr>
          <p:spPr bwMode="auto">
            <a:xfrm rot="5400000">
              <a:off x="6282896" y="238688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0B9C7266-D61B-4245-ACF8-61C1017FCDAC}"/>
              </a:ext>
            </a:extLst>
          </p:cNvPr>
          <p:cNvGrpSpPr/>
          <p:nvPr/>
        </p:nvGrpSpPr>
        <p:grpSpPr>
          <a:xfrm>
            <a:off x="7466323" y="1607421"/>
            <a:ext cx="1208541" cy="1102045"/>
            <a:chOff x="7649207" y="1940666"/>
            <a:chExt cx="1208541" cy="1102045"/>
          </a:xfrm>
        </p:grpSpPr>
        <p:sp>
          <p:nvSpPr>
            <p:cNvPr id="114" name="Field gateway">
              <a:extLst>
                <a:ext uri="{FF2B5EF4-FFF2-40B4-BE49-F238E27FC236}">
                  <a16:creationId xmlns:a16="http://schemas.microsoft.com/office/drawing/2014/main" id="{85995C5B-2683-4367-8403-67C5037C8ABB}"/>
                </a:ext>
              </a:extLst>
            </p:cNvPr>
            <p:cNvSpPr/>
            <p:nvPr/>
          </p:nvSpPr>
          <p:spPr>
            <a:xfrm>
              <a:off x="7912739"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5" name="Picture 114">
              <a:extLst>
                <a:ext uri="{FF2B5EF4-FFF2-40B4-BE49-F238E27FC236}">
                  <a16:creationId xmlns:a16="http://schemas.microsoft.com/office/drawing/2014/main" id="{006FA953-87FE-465F-82F4-EC1EC07F61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2879" y="2092833"/>
              <a:ext cx="542254" cy="542254"/>
            </a:xfrm>
            <a:prstGeom prst="rect">
              <a:avLst/>
            </a:prstGeom>
          </p:spPr>
        </p:pic>
        <p:sp>
          <p:nvSpPr>
            <p:cNvPr id="116" name="Isosceles Triangle 115">
              <a:extLst>
                <a:ext uri="{FF2B5EF4-FFF2-40B4-BE49-F238E27FC236}">
                  <a16:creationId xmlns:a16="http://schemas.microsoft.com/office/drawing/2014/main" id="{402B2487-35BD-4940-842E-54A4276C86AD}"/>
                </a:ext>
              </a:extLst>
            </p:cNvPr>
            <p:cNvSpPr/>
            <p:nvPr/>
          </p:nvSpPr>
          <p:spPr bwMode="auto">
            <a:xfrm rot="5400000">
              <a:off x="7567835" y="238834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BAD4756D-653A-4E44-AFC1-5C378BD6D67D}"/>
              </a:ext>
            </a:extLst>
          </p:cNvPr>
          <p:cNvGrpSpPr/>
          <p:nvPr/>
        </p:nvGrpSpPr>
        <p:grpSpPr>
          <a:xfrm>
            <a:off x="8768680" y="1607421"/>
            <a:ext cx="1193529" cy="1102045"/>
            <a:chOff x="8951564" y="1940666"/>
            <a:chExt cx="1193529" cy="1102045"/>
          </a:xfrm>
        </p:grpSpPr>
        <p:sp>
          <p:nvSpPr>
            <p:cNvPr id="118" name="Field gateway">
              <a:extLst>
                <a:ext uri="{FF2B5EF4-FFF2-40B4-BE49-F238E27FC236}">
                  <a16:creationId xmlns:a16="http://schemas.microsoft.com/office/drawing/2014/main" id="{3DA5CF36-3663-412A-8D9F-570DC4021561}"/>
                </a:ext>
              </a:extLst>
            </p:cNvPr>
            <p:cNvSpPr/>
            <p:nvPr/>
          </p:nvSpPr>
          <p:spPr>
            <a:xfrm>
              <a:off x="9200084"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9" name="Picture 118">
              <a:extLst>
                <a:ext uri="{FF2B5EF4-FFF2-40B4-BE49-F238E27FC236}">
                  <a16:creationId xmlns:a16="http://schemas.microsoft.com/office/drawing/2014/main" id="{48E90983-8459-4E1E-8991-368BE66F5B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0778" y="2092833"/>
              <a:ext cx="542254" cy="542254"/>
            </a:xfrm>
            <a:prstGeom prst="rect">
              <a:avLst/>
            </a:prstGeom>
          </p:spPr>
        </p:pic>
        <p:sp>
          <p:nvSpPr>
            <p:cNvPr id="120" name="Isosceles Triangle 119">
              <a:extLst>
                <a:ext uri="{FF2B5EF4-FFF2-40B4-BE49-F238E27FC236}">
                  <a16:creationId xmlns:a16="http://schemas.microsoft.com/office/drawing/2014/main" id="{E96D44F3-14A3-4C0C-94C5-4DBA602B2654}"/>
                </a:ext>
              </a:extLst>
            </p:cNvPr>
            <p:cNvSpPr/>
            <p:nvPr/>
          </p:nvSpPr>
          <p:spPr bwMode="auto">
            <a:xfrm rot="5400000">
              <a:off x="8870192" y="238979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A0109AA5-B2D0-42D9-8E2C-A98EA7F3012E}"/>
              </a:ext>
            </a:extLst>
          </p:cNvPr>
          <p:cNvGrpSpPr/>
          <p:nvPr/>
        </p:nvGrpSpPr>
        <p:grpSpPr>
          <a:xfrm>
            <a:off x="2479839" y="3529853"/>
            <a:ext cx="4929110" cy="2472145"/>
            <a:chOff x="2660573" y="4026122"/>
            <a:chExt cx="4929110" cy="2472145"/>
          </a:xfrm>
        </p:grpSpPr>
        <p:sp>
          <p:nvSpPr>
            <p:cNvPr id="122" name="Field gateway">
              <a:extLst>
                <a:ext uri="{FF2B5EF4-FFF2-40B4-BE49-F238E27FC236}">
                  <a16:creationId xmlns:a16="http://schemas.microsoft.com/office/drawing/2014/main" id="{AA5CD6C2-4DA8-4A4B-BDF8-B9DEF0B23C1B}"/>
                </a:ext>
              </a:extLst>
            </p:cNvPr>
            <p:cNvSpPr/>
            <p:nvPr/>
          </p:nvSpPr>
          <p:spPr>
            <a:xfrm>
              <a:off x="2660573" y="4026123"/>
              <a:ext cx="945009" cy="2472144"/>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3" name="Picture 122">
              <a:extLst>
                <a:ext uri="{FF2B5EF4-FFF2-40B4-BE49-F238E27FC236}">
                  <a16:creationId xmlns:a16="http://schemas.microsoft.com/office/drawing/2014/main" id="{2E885813-67E8-4185-AE09-DABC24E79B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8855" y="4801553"/>
              <a:ext cx="513736" cy="513736"/>
            </a:xfrm>
            <a:prstGeom prst="rect">
              <a:avLst/>
            </a:prstGeom>
          </p:spPr>
        </p:pic>
        <p:sp>
          <p:nvSpPr>
            <p:cNvPr id="124" name="Field gateway">
              <a:extLst>
                <a:ext uri="{FF2B5EF4-FFF2-40B4-BE49-F238E27FC236}">
                  <a16:creationId xmlns:a16="http://schemas.microsoft.com/office/drawing/2014/main" id="{58FB63DC-7749-41C3-9C2A-AB9F33B359ED}"/>
                </a:ext>
              </a:extLst>
            </p:cNvPr>
            <p:cNvSpPr/>
            <p:nvPr/>
          </p:nvSpPr>
          <p:spPr>
            <a:xfrm>
              <a:off x="4068548"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5" name="Picture 124">
              <a:extLst>
                <a:ext uri="{FF2B5EF4-FFF2-40B4-BE49-F238E27FC236}">
                  <a16:creationId xmlns:a16="http://schemas.microsoft.com/office/drawing/2014/main" id="{B2A4BF26-B832-49E2-8C9C-3EB01E0F62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6275" y="4180749"/>
              <a:ext cx="513736" cy="513736"/>
            </a:xfrm>
            <a:prstGeom prst="rect">
              <a:avLst/>
            </a:prstGeom>
          </p:spPr>
        </p:pic>
        <p:sp>
          <p:nvSpPr>
            <p:cNvPr id="126" name="Field gateway">
              <a:extLst>
                <a:ext uri="{FF2B5EF4-FFF2-40B4-BE49-F238E27FC236}">
                  <a16:creationId xmlns:a16="http://schemas.microsoft.com/office/drawing/2014/main" id="{D2776C6D-ABC4-4851-B996-BF7476949BF7}"/>
                </a:ext>
              </a:extLst>
            </p:cNvPr>
            <p:cNvSpPr/>
            <p:nvPr/>
          </p:nvSpPr>
          <p:spPr>
            <a:xfrm>
              <a:off x="4066648"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7" name="Picture 126">
              <a:extLst>
                <a:ext uri="{FF2B5EF4-FFF2-40B4-BE49-F238E27FC236}">
                  <a16:creationId xmlns:a16="http://schemas.microsoft.com/office/drawing/2014/main" id="{70156279-7AA9-43F8-BAD3-A61E01EF7D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4375" y="5548388"/>
              <a:ext cx="513736" cy="513736"/>
            </a:xfrm>
            <a:prstGeom prst="rect">
              <a:avLst/>
            </a:prstGeom>
          </p:spPr>
        </p:pic>
        <p:sp>
          <p:nvSpPr>
            <p:cNvPr id="128" name="Field gateway">
              <a:extLst>
                <a:ext uri="{FF2B5EF4-FFF2-40B4-BE49-F238E27FC236}">
                  <a16:creationId xmlns:a16="http://schemas.microsoft.com/office/drawing/2014/main" id="{27D2238C-AD6B-45C2-80E6-6BC5721912A1}"/>
                </a:ext>
              </a:extLst>
            </p:cNvPr>
            <p:cNvSpPr/>
            <p:nvPr/>
          </p:nvSpPr>
          <p:spPr>
            <a:xfrm>
              <a:off x="5357329"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9" name="Picture 128">
              <a:extLst>
                <a:ext uri="{FF2B5EF4-FFF2-40B4-BE49-F238E27FC236}">
                  <a16:creationId xmlns:a16="http://schemas.microsoft.com/office/drawing/2014/main" id="{159F0A6D-4968-4A64-A8B0-D6FA0B6B4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4180749"/>
              <a:ext cx="542254" cy="542254"/>
            </a:xfrm>
            <a:prstGeom prst="rect">
              <a:avLst/>
            </a:prstGeom>
          </p:spPr>
        </p:pic>
        <p:sp>
          <p:nvSpPr>
            <p:cNvPr id="130" name="Field gateway">
              <a:extLst>
                <a:ext uri="{FF2B5EF4-FFF2-40B4-BE49-F238E27FC236}">
                  <a16:creationId xmlns:a16="http://schemas.microsoft.com/office/drawing/2014/main" id="{E8DAE186-9D70-4834-9F66-CDB4937762CB}"/>
                </a:ext>
              </a:extLst>
            </p:cNvPr>
            <p:cNvSpPr/>
            <p:nvPr/>
          </p:nvSpPr>
          <p:spPr>
            <a:xfrm>
              <a:off x="5357329"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1" name="Picture 130">
              <a:extLst>
                <a:ext uri="{FF2B5EF4-FFF2-40B4-BE49-F238E27FC236}">
                  <a16:creationId xmlns:a16="http://schemas.microsoft.com/office/drawing/2014/main" id="{3A766AE3-3C69-4B3D-A1AF-1E30D755E7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5548388"/>
              <a:ext cx="542254" cy="542254"/>
            </a:xfrm>
            <a:prstGeom prst="rect">
              <a:avLst/>
            </a:prstGeom>
          </p:spPr>
        </p:pic>
        <p:sp>
          <p:nvSpPr>
            <p:cNvPr id="132" name="Field gateway">
              <a:extLst>
                <a:ext uri="{FF2B5EF4-FFF2-40B4-BE49-F238E27FC236}">
                  <a16:creationId xmlns:a16="http://schemas.microsoft.com/office/drawing/2014/main" id="{69CD94C0-DD09-4C11-9B41-272731E12DA6}"/>
                </a:ext>
              </a:extLst>
            </p:cNvPr>
            <p:cNvSpPr/>
            <p:nvPr/>
          </p:nvSpPr>
          <p:spPr>
            <a:xfrm>
              <a:off x="6644674" y="402612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3" name="Picture 132">
              <a:extLst>
                <a:ext uri="{FF2B5EF4-FFF2-40B4-BE49-F238E27FC236}">
                  <a16:creationId xmlns:a16="http://schemas.microsoft.com/office/drawing/2014/main" id="{9D9FE9C6-129F-4B4E-A72C-DEB17D984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4178289"/>
              <a:ext cx="542254" cy="542254"/>
            </a:xfrm>
            <a:prstGeom prst="rect">
              <a:avLst/>
            </a:prstGeom>
          </p:spPr>
        </p:pic>
        <p:sp>
          <p:nvSpPr>
            <p:cNvPr id="134" name="Field gateway">
              <a:extLst>
                <a:ext uri="{FF2B5EF4-FFF2-40B4-BE49-F238E27FC236}">
                  <a16:creationId xmlns:a16="http://schemas.microsoft.com/office/drawing/2014/main" id="{68F36A32-2343-4769-9CC2-F4F7BA35254A}"/>
                </a:ext>
              </a:extLst>
            </p:cNvPr>
            <p:cNvSpPr/>
            <p:nvPr/>
          </p:nvSpPr>
          <p:spPr>
            <a:xfrm>
              <a:off x="6644674"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5" name="Picture 134">
              <a:extLst>
                <a:ext uri="{FF2B5EF4-FFF2-40B4-BE49-F238E27FC236}">
                  <a16:creationId xmlns:a16="http://schemas.microsoft.com/office/drawing/2014/main" id="{80F0AEC8-7E6B-4CE5-881E-47ECBBD39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5548388"/>
              <a:ext cx="542254" cy="542254"/>
            </a:xfrm>
            <a:prstGeom prst="rect">
              <a:avLst/>
            </a:prstGeom>
          </p:spPr>
        </p:pic>
        <p:sp>
          <p:nvSpPr>
            <p:cNvPr id="136" name="Isosceles Triangle 135">
              <a:extLst>
                <a:ext uri="{FF2B5EF4-FFF2-40B4-BE49-F238E27FC236}">
                  <a16:creationId xmlns:a16="http://schemas.microsoft.com/office/drawing/2014/main" id="{39E5DBE4-9782-42D9-9CC7-DF9958998795}"/>
                </a:ext>
              </a:extLst>
            </p:cNvPr>
            <p:cNvSpPr/>
            <p:nvPr/>
          </p:nvSpPr>
          <p:spPr bwMode="auto">
            <a:xfrm rot="5400000">
              <a:off x="3676033" y="4543463"/>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7" name="Isosceles Triangle 136">
              <a:extLst>
                <a:ext uri="{FF2B5EF4-FFF2-40B4-BE49-F238E27FC236}">
                  <a16:creationId xmlns:a16="http://schemas.microsoft.com/office/drawing/2014/main" id="{BCC37329-CB95-4672-9DF8-C48E8259234E}"/>
                </a:ext>
              </a:extLst>
            </p:cNvPr>
            <p:cNvSpPr/>
            <p:nvPr/>
          </p:nvSpPr>
          <p:spPr bwMode="auto">
            <a:xfrm rot="5400000">
              <a:off x="3676033" y="582262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8" name="Isosceles Triangle 137">
              <a:extLst>
                <a:ext uri="{FF2B5EF4-FFF2-40B4-BE49-F238E27FC236}">
                  <a16:creationId xmlns:a16="http://schemas.microsoft.com/office/drawing/2014/main" id="{CBC37163-F9C4-4F8D-BC80-B116767E0460}"/>
                </a:ext>
              </a:extLst>
            </p:cNvPr>
            <p:cNvSpPr/>
            <p:nvPr/>
          </p:nvSpPr>
          <p:spPr bwMode="auto">
            <a:xfrm rot="5400000">
              <a:off x="5001058" y="5825977"/>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9" name="Isosceles Triangle 138">
              <a:extLst>
                <a:ext uri="{FF2B5EF4-FFF2-40B4-BE49-F238E27FC236}">
                  <a16:creationId xmlns:a16="http://schemas.microsoft.com/office/drawing/2014/main" id="{3EA9C473-DCF7-49F3-9013-DD4D2C0683D2}"/>
                </a:ext>
              </a:extLst>
            </p:cNvPr>
            <p:cNvSpPr/>
            <p:nvPr/>
          </p:nvSpPr>
          <p:spPr bwMode="auto">
            <a:xfrm rot="5400000">
              <a:off x="6326083" y="5829328"/>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0" name="Isosceles Triangle 139">
              <a:extLst>
                <a:ext uri="{FF2B5EF4-FFF2-40B4-BE49-F238E27FC236}">
                  <a16:creationId xmlns:a16="http://schemas.microsoft.com/office/drawing/2014/main" id="{F0C5C4EB-5563-4303-A056-501DE8D01537}"/>
                </a:ext>
              </a:extLst>
            </p:cNvPr>
            <p:cNvSpPr/>
            <p:nvPr/>
          </p:nvSpPr>
          <p:spPr bwMode="auto">
            <a:xfrm rot="5400000">
              <a:off x="4996366" y="454535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126DEC7C-A8E3-446A-85A3-0B453753AE03}"/>
                </a:ext>
              </a:extLst>
            </p:cNvPr>
            <p:cNvSpPr/>
            <p:nvPr/>
          </p:nvSpPr>
          <p:spPr bwMode="auto">
            <a:xfrm rot="5400000">
              <a:off x="6321391" y="4548702"/>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F14C1AC2-7C84-49E1-9F79-220097EAE682}"/>
              </a:ext>
            </a:extLst>
          </p:cNvPr>
          <p:cNvGrpSpPr/>
          <p:nvPr/>
        </p:nvGrpSpPr>
        <p:grpSpPr>
          <a:xfrm>
            <a:off x="2133337" y="1607845"/>
            <a:ext cx="1291510" cy="1102045"/>
            <a:chOff x="2316221" y="1941090"/>
            <a:chExt cx="1291510" cy="1102045"/>
          </a:xfrm>
        </p:grpSpPr>
        <p:sp>
          <p:nvSpPr>
            <p:cNvPr id="143" name="Field gateway">
              <a:extLst>
                <a:ext uri="{FF2B5EF4-FFF2-40B4-BE49-F238E27FC236}">
                  <a16:creationId xmlns:a16="http://schemas.microsoft.com/office/drawing/2014/main" id="{8518BA81-AA21-472F-804A-481E1B22118F}"/>
                </a:ext>
              </a:extLst>
            </p:cNvPr>
            <p:cNvSpPr/>
            <p:nvPr/>
          </p:nvSpPr>
          <p:spPr>
            <a:xfrm>
              <a:off x="2662722"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44" name="Picture 143">
              <a:extLst>
                <a:ext uri="{FF2B5EF4-FFF2-40B4-BE49-F238E27FC236}">
                  <a16:creationId xmlns:a16="http://schemas.microsoft.com/office/drawing/2014/main" id="{11661E97-FD06-4C86-BEBE-99E3063AE2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1004" y="2093258"/>
              <a:ext cx="513736" cy="513736"/>
            </a:xfrm>
            <a:prstGeom prst="rect">
              <a:avLst/>
            </a:prstGeom>
          </p:spPr>
        </p:pic>
        <p:sp>
          <p:nvSpPr>
            <p:cNvPr id="145" name="Isosceles Triangle 144">
              <a:extLst>
                <a:ext uri="{FF2B5EF4-FFF2-40B4-BE49-F238E27FC236}">
                  <a16:creationId xmlns:a16="http://schemas.microsoft.com/office/drawing/2014/main" id="{AA1840E4-3BAD-4BA5-8DB6-B6CA5E1FB1D0}"/>
                </a:ext>
              </a:extLst>
            </p:cNvPr>
            <p:cNvSpPr/>
            <p:nvPr/>
          </p:nvSpPr>
          <p:spPr bwMode="auto">
            <a:xfrm rot="5400000">
              <a:off x="2234849" y="2385430"/>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61C3F630-1F02-4D33-89F4-733080EEB455}"/>
              </a:ext>
            </a:extLst>
          </p:cNvPr>
          <p:cNvGrpSpPr/>
          <p:nvPr/>
        </p:nvGrpSpPr>
        <p:grpSpPr>
          <a:xfrm>
            <a:off x="7580838" y="3790004"/>
            <a:ext cx="1795478" cy="1963986"/>
            <a:chOff x="7763721" y="4285304"/>
            <a:chExt cx="1795478" cy="1963986"/>
          </a:xfrm>
        </p:grpSpPr>
        <p:sp>
          <p:nvSpPr>
            <p:cNvPr id="150" name="TextBox 149">
              <a:extLst>
                <a:ext uri="{FF2B5EF4-FFF2-40B4-BE49-F238E27FC236}">
                  <a16:creationId xmlns:a16="http://schemas.microsoft.com/office/drawing/2014/main" id="{1C5F595E-9F60-4D46-848D-0A4CFA5F7BE5}"/>
                </a:ext>
              </a:extLst>
            </p:cNvPr>
            <p:cNvSpPr txBox="1"/>
            <p:nvPr/>
          </p:nvSpPr>
          <p:spPr>
            <a:xfrm>
              <a:off x="7776019" y="4285304"/>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1</a:t>
              </a:r>
            </a:p>
          </p:txBody>
        </p:sp>
        <p:sp>
          <p:nvSpPr>
            <p:cNvPr id="151" name="TextBox 150">
              <a:extLst>
                <a:ext uri="{FF2B5EF4-FFF2-40B4-BE49-F238E27FC236}">
                  <a16:creationId xmlns:a16="http://schemas.microsoft.com/office/drawing/2014/main" id="{C9203F7B-133A-4929-9501-B70960241526}"/>
                </a:ext>
              </a:extLst>
            </p:cNvPr>
            <p:cNvSpPr txBox="1"/>
            <p:nvPr/>
          </p:nvSpPr>
          <p:spPr>
            <a:xfrm>
              <a:off x="7763721" y="5621426"/>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2</a:t>
              </a:r>
            </a:p>
          </p:txBody>
        </p:sp>
      </p:grpSp>
      <p:grpSp>
        <p:nvGrpSpPr>
          <p:cNvPr id="152" name="Group 151">
            <a:extLst>
              <a:ext uri="{FF2B5EF4-FFF2-40B4-BE49-F238E27FC236}">
                <a16:creationId xmlns:a16="http://schemas.microsoft.com/office/drawing/2014/main" id="{E7AE854F-472E-4370-9D1A-2D9DBE0FB258}"/>
              </a:ext>
            </a:extLst>
          </p:cNvPr>
          <p:cNvGrpSpPr/>
          <p:nvPr/>
        </p:nvGrpSpPr>
        <p:grpSpPr>
          <a:xfrm>
            <a:off x="2472364" y="2765502"/>
            <a:ext cx="945009" cy="663498"/>
            <a:chOff x="6347569" y="494369"/>
            <a:chExt cx="945009" cy="663498"/>
          </a:xfrm>
        </p:grpSpPr>
        <p:sp>
          <p:nvSpPr>
            <p:cNvPr id="153" name="Field gateway">
              <a:extLst>
                <a:ext uri="{FF2B5EF4-FFF2-40B4-BE49-F238E27FC236}">
                  <a16:creationId xmlns:a16="http://schemas.microsoft.com/office/drawing/2014/main" id="{1E842C47-20DF-43A8-8234-F844846E13F2}"/>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4" name="Picture 153">
              <a:extLst>
                <a:ext uri="{FF2B5EF4-FFF2-40B4-BE49-F238E27FC236}">
                  <a16:creationId xmlns:a16="http://schemas.microsoft.com/office/drawing/2014/main" id="{3F90DFF0-B08D-48B8-941B-5D62D6AD15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grpSp>
        <p:nvGrpSpPr>
          <p:cNvPr id="155" name="Group 154">
            <a:extLst>
              <a:ext uri="{FF2B5EF4-FFF2-40B4-BE49-F238E27FC236}">
                <a16:creationId xmlns:a16="http://schemas.microsoft.com/office/drawing/2014/main" id="{E4BBFCC8-36AA-4C11-8A37-53B648B33597}"/>
              </a:ext>
            </a:extLst>
          </p:cNvPr>
          <p:cNvGrpSpPr/>
          <p:nvPr/>
        </p:nvGrpSpPr>
        <p:grpSpPr>
          <a:xfrm>
            <a:off x="2480613" y="6034256"/>
            <a:ext cx="945009" cy="663498"/>
            <a:chOff x="6347569" y="494369"/>
            <a:chExt cx="945009" cy="663498"/>
          </a:xfrm>
        </p:grpSpPr>
        <p:sp>
          <p:nvSpPr>
            <p:cNvPr id="156" name="Field gateway">
              <a:extLst>
                <a:ext uri="{FF2B5EF4-FFF2-40B4-BE49-F238E27FC236}">
                  <a16:creationId xmlns:a16="http://schemas.microsoft.com/office/drawing/2014/main" id="{8EC9FAA1-2339-45E1-9BFC-48E6D3F31E40}"/>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7" name="Picture 156">
              <a:extLst>
                <a:ext uri="{FF2B5EF4-FFF2-40B4-BE49-F238E27FC236}">
                  <a16:creationId xmlns:a16="http://schemas.microsoft.com/office/drawing/2014/main" id="{8B6447E5-8BAE-4BF1-964E-381A250D2B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pic>
        <p:nvPicPr>
          <p:cNvPr id="158" name="Picture 157">
            <a:extLst>
              <a:ext uri="{FF2B5EF4-FFF2-40B4-BE49-F238E27FC236}">
                <a16:creationId xmlns:a16="http://schemas.microsoft.com/office/drawing/2014/main" id="{CBF90607-FA86-4511-9E59-23E57A32C357}"/>
              </a:ext>
            </a:extLst>
          </p:cNvPr>
          <p:cNvPicPr>
            <a:picLocks noChangeAspect="1"/>
          </p:cNvPicPr>
          <p:nvPr/>
        </p:nvPicPr>
        <p:blipFill>
          <a:blip r:embed="rId11"/>
          <a:stretch>
            <a:fillRect/>
          </a:stretch>
        </p:blipFill>
        <p:spPr>
          <a:xfrm>
            <a:off x="10919198" y="1881527"/>
            <a:ext cx="492228" cy="479707"/>
          </a:xfrm>
          <a:prstGeom prst="rect">
            <a:avLst/>
          </a:prstGeom>
        </p:spPr>
      </p:pic>
      <p:pic>
        <p:nvPicPr>
          <p:cNvPr id="159" name="Picture 158">
            <a:extLst>
              <a:ext uri="{FF2B5EF4-FFF2-40B4-BE49-F238E27FC236}">
                <a16:creationId xmlns:a16="http://schemas.microsoft.com/office/drawing/2014/main" id="{9E8964E8-741F-4F5A-81FC-0C45CEC4C277}"/>
              </a:ext>
            </a:extLst>
          </p:cNvPr>
          <p:cNvPicPr>
            <a:picLocks noChangeAspect="1"/>
          </p:cNvPicPr>
          <p:nvPr/>
        </p:nvPicPr>
        <p:blipFill>
          <a:blip r:embed="rId12"/>
          <a:stretch>
            <a:fillRect/>
          </a:stretch>
        </p:blipFill>
        <p:spPr>
          <a:xfrm>
            <a:off x="10910413" y="2768654"/>
            <a:ext cx="509798" cy="516732"/>
          </a:xfrm>
          <a:prstGeom prst="rect">
            <a:avLst/>
          </a:prstGeom>
        </p:spPr>
      </p:pic>
      <p:pic>
        <p:nvPicPr>
          <p:cNvPr id="160" name="Picture 159">
            <a:extLst>
              <a:ext uri="{FF2B5EF4-FFF2-40B4-BE49-F238E27FC236}">
                <a16:creationId xmlns:a16="http://schemas.microsoft.com/office/drawing/2014/main" id="{7F55819F-CC08-4CEE-9DA7-A31F3A5D780C}"/>
              </a:ext>
            </a:extLst>
          </p:cNvPr>
          <p:cNvPicPr>
            <a:picLocks noChangeAspect="1"/>
          </p:cNvPicPr>
          <p:nvPr/>
        </p:nvPicPr>
        <p:blipFill>
          <a:blip r:embed="rId13"/>
          <a:stretch>
            <a:fillRect/>
          </a:stretch>
        </p:blipFill>
        <p:spPr>
          <a:xfrm>
            <a:off x="10993897" y="3692806"/>
            <a:ext cx="342831" cy="449864"/>
          </a:xfrm>
          <a:prstGeom prst="rect">
            <a:avLst/>
          </a:prstGeom>
        </p:spPr>
      </p:pic>
      <p:pic>
        <p:nvPicPr>
          <p:cNvPr id="161" name="Picture 160">
            <a:extLst>
              <a:ext uri="{FF2B5EF4-FFF2-40B4-BE49-F238E27FC236}">
                <a16:creationId xmlns:a16="http://schemas.microsoft.com/office/drawing/2014/main" id="{262D197D-3E01-4DA2-B456-860FEC03B625}"/>
              </a:ext>
            </a:extLst>
          </p:cNvPr>
          <p:cNvPicPr>
            <a:picLocks noChangeAspect="1"/>
          </p:cNvPicPr>
          <p:nvPr/>
        </p:nvPicPr>
        <p:blipFill>
          <a:blip r:embed="rId14"/>
          <a:stretch>
            <a:fillRect/>
          </a:stretch>
        </p:blipFill>
        <p:spPr>
          <a:xfrm>
            <a:off x="10910413" y="5565855"/>
            <a:ext cx="509798" cy="508920"/>
          </a:xfrm>
          <a:prstGeom prst="rect">
            <a:avLst/>
          </a:prstGeom>
        </p:spPr>
      </p:pic>
    </p:spTree>
    <p:extLst>
      <p:ext uri="{BB962C8B-B14F-4D97-AF65-F5344CB8AC3E}">
        <p14:creationId xmlns:p14="http://schemas.microsoft.com/office/powerpoint/2010/main" val="39392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500"/>
                                        <p:tgtEl>
                                          <p:spTgt spid="10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fade">
                                      <p:cBhvr>
                                        <p:cTn id="37" dur="500"/>
                                        <p:tgtEl>
                                          <p:spTgt spid="121"/>
                                        </p:tgtEl>
                                      </p:cBhvr>
                                    </p:animEffect>
                                  </p:childTnLst>
                                </p:cTn>
                              </p:par>
                              <p:par>
                                <p:cTn id="38" presetID="10" presetClass="entr" presetSubtype="0"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fade">
                                      <p:cBhvr>
                                        <p:cTn id="44"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_rels/theme9.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9.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47630</TotalTime>
  <Words>1724</Words>
  <Application>Microsoft Office PowerPoint</Application>
  <PresentationFormat>Widescreen</PresentationFormat>
  <Paragraphs>377</Paragraphs>
  <Slides>37</Slides>
  <Notes>9</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37</vt:i4>
      </vt:variant>
    </vt:vector>
  </HeadingPairs>
  <TitlesOfParts>
    <vt:vector size="59"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10_3-30680_Worldwide Partner Conference 2015 </vt:lpstr>
      <vt:lpstr>3_Template 16/9 Actemium</vt:lpstr>
      <vt:lpstr>Office Theme</vt:lpstr>
      <vt:lpstr>think-cell Slide</vt:lpstr>
      <vt:lpstr>PowerPoint Presentation</vt:lpstr>
      <vt:lpstr>Day 2</vt:lpstr>
      <vt:lpstr>PowerPoint Presentation</vt:lpstr>
      <vt:lpstr>PowerPoint Presentation</vt:lpstr>
      <vt:lpstr>Axians – IoT Operation</vt:lpstr>
      <vt:lpstr>Axians – IoT Operation</vt:lpstr>
      <vt:lpstr>Axians – IoT Operation</vt:lpstr>
      <vt:lpstr>IoT platforms</vt:lpstr>
      <vt:lpstr>microServiceBus Architecture (node.js)</vt:lpstr>
      <vt:lpstr>microServiceBus.com and related projects are property of Vinci-Energies!</vt:lpstr>
      <vt:lpstr>What is Node.js?</vt:lpstr>
      <vt:lpstr>What is JavaScript?</vt:lpstr>
      <vt:lpstr>Node Package Manager (NPM)</vt:lpstr>
      <vt:lpstr>microServiceBus.com - Key concepts</vt:lpstr>
      <vt:lpstr>Day 2</vt:lpstr>
      <vt:lpstr>Lab #1  Create IoT Hub and mSB Organization</vt:lpstr>
      <vt:lpstr>Day 2</vt:lpstr>
      <vt:lpstr>On-boarding</vt:lpstr>
      <vt:lpstr>Lab #1  Integrate Cisco Jasper</vt:lpstr>
      <vt:lpstr>Day 2</vt:lpstr>
      <vt:lpstr>Lab #1  Provisioning new gateways</vt:lpstr>
      <vt:lpstr>Day 2</vt:lpstr>
      <vt:lpstr>IoT Message Exchange Patterns</vt:lpstr>
      <vt:lpstr>IoT Message Exchange Patterns</vt:lpstr>
      <vt:lpstr>IoT Message Exchange Patterns</vt:lpstr>
      <vt:lpstr>Day 2</vt:lpstr>
      <vt:lpstr>Common IoT protocols</vt:lpstr>
      <vt:lpstr>Common IoT protocols</vt:lpstr>
      <vt:lpstr>Modbus</vt:lpstr>
      <vt:lpstr>Common IoT protocols</vt:lpstr>
      <vt:lpstr>Wireless M-Bus</vt:lpstr>
      <vt:lpstr>Wireless M-Bus - Header</vt:lpstr>
      <vt:lpstr>Wireless M-Bus</vt:lpstr>
      <vt:lpstr>Day 2</vt:lpstr>
      <vt:lpstr>Getting Started</vt:lpstr>
      <vt:lpstr>Build a real world sensor to cloud solution </vt:lpstr>
      <vt:lpstr>Patterns and best practices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206</cp:revision>
  <dcterms:modified xsi:type="dcterms:W3CDTF">2019-04-30T11:36:39Z</dcterms:modified>
</cp:coreProperties>
</file>